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7"/>
  </p:notesMasterIdLst>
  <p:handoutMasterIdLst>
    <p:handoutMasterId r:id="rId28"/>
  </p:handoutMasterIdLst>
  <p:sldIdLst>
    <p:sldId id="256" r:id="rId5"/>
    <p:sldId id="258" r:id="rId6"/>
    <p:sldId id="266" r:id="rId7"/>
    <p:sldId id="267" r:id="rId8"/>
    <p:sldId id="272" r:id="rId9"/>
    <p:sldId id="269" r:id="rId10"/>
    <p:sldId id="274" r:id="rId11"/>
    <p:sldId id="270" r:id="rId12"/>
    <p:sldId id="271" r:id="rId13"/>
    <p:sldId id="273" r:id="rId14"/>
    <p:sldId id="268" r:id="rId15"/>
    <p:sldId id="275" r:id="rId16"/>
    <p:sldId id="276" r:id="rId17"/>
    <p:sldId id="277" r:id="rId18"/>
    <p:sldId id="278" r:id="rId19"/>
    <p:sldId id="279" r:id="rId20"/>
    <p:sldId id="280" r:id="rId21"/>
    <p:sldId id="281" r:id="rId22"/>
    <p:sldId id="261" r:id="rId23"/>
    <p:sldId id="282" r:id="rId24"/>
    <p:sldId id="283" r:id="rId25"/>
    <p:sldId id="264"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2" autoAdjust="0"/>
  </p:normalViewPr>
  <p:slideViewPr>
    <p:cSldViewPr snapToGrid="0">
      <p:cViewPr varScale="1">
        <p:scale>
          <a:sx n="115" d="100"/>
          <a:sy n="115" d="100"/>
        </p:scale>
        <p:origin x="432" y="108"/>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3/11/2021</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3/11/2021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KS4</a:t>
            </a:r>
            <a:endParaRPr/>
          </a:p>
        </p:txBody>
      </p:sp>
    </p:spTree>
    <p:extLst>
      <p:ext uri="{BB962C8B-B14F-4D97-AF65-F5344CB8AC3E}">
        <p14:creationId xmlns:p14="http://schemas.microsoft.com/office/powerpoint/2010/main" val="31502008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smtClean="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smtClean="0"/>
              <a:t>Edit Master text styles</a:t>
            </a:r>
          </a:p>
          <a:p>
            <a:pPr lvl="1"/>
            <a:r>
              <a:rPr lang="en-US" noProof="0" smtClean="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smtClean="0"/>
              <a:t>Edit Master text styles</a:t>
            </a:r>
          </a:p>
          <a:p>
            <a:pPr lvl="1"/>
            <a:r>
              <a:rPr lang="en-US" noProof="0" smtClean="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smtClean="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smtClean="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smtClean="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smtClean="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smtClean="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smtClean="0"/>
              <a:t>Click to edit Master title style</a:t>
            </a:r>
            <a:endParaRPr lang="en-US" noProof="0"/>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smtClean="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smtClean="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smtClean="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smtClean="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smtClean="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smtClean="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smtClean="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9"/>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9"/>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98472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5" r:id="rId8"/>
    <p:sldLayoutId id="2147483657" r:id="rId9"/>
    <p:sldLayoutId id="2147483658"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 id="2147483672" r:id="rId22"/>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www.booktrust.org.uk/books-and-reading/" TargetMode="External"/><Relationship Id="rId2" Type="http://schemas.openxmlformats.org/officeDocument/2006/relationships/hyperlink" Target="https://carnegiegreenaway.org.uk/"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9.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tmp"/><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23.tmp"/><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tmp"/><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7.tmp"/><Relationship Id="rId2" Type="http://schemas.openxmlformats.org/officeDocument/2006/relationships/image" Target="../media/image26.tmp"/><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image" Target="../media/image29.tmp"/><Relationship Id="rId1" Type="http://schemas.openxmlformats.org/officeDocument/2006/relationships/slideLayout" Target="../slideLayouts/slideLayout13.xml"/><Relationship Id="rId4" Type="http://schemas.openxmlformats.org/officeDocument/2006/relationships/image" Target="../media/image31.tmp"/></Relationships>
</file>

<file path=ppt/slides/_rels/slide21.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hyperlink" Target="https://www.worldbookday.com/stories/the-ship-of-shadows/" TargetMode="External"/><Relationship Id="rId18" Type="http://schemas.openxmlformats.org/officeDocument/2006/relationships/image" Target="../media/image40.png"/><Relationship Id="rId26" Type="http://schemas.openxmlformats.org/officeDocument/2006/relationships/image" Target="../media/image44.png"/><Relationship Id="rId3" Type="http://schemas.openxmlformats.org/officeDocument/2006/relationships/image" Target="../media/image32.jpg"/><Relationship Id="rId21" Type="http://schemas.openxmlformats.org/officeDocument/2006/relationships/hyperlink" Target="https://www.amazon.co.uk/hz/audible/mfpdp/B077YS8HJS?ref=tmm_aud_title" TargetMode="External"/><Relationship Id="rId7" Type="http://schemas.openxmlformats.org/officeDocument/2006/relationships/hyperlink" Target="https://www.worldbookday.com/stories/ultimate-football-series-rashford/" TargetMode="External"/><Relationship Id="rId12" Type="http://schemas.openxmlformats.org/officeDocument/2006/relationships/image" Target="../media/image37.jpeg"/><Relationship Id="rId17" Type="http://schemas.openxmlformats.org/officeDocument/2006/relationships/hyperlink" Target="https://www.amazon.co.uk/Face-Benjamin-Zephaniah/dp/140889498X/ref=sr_1_1?crid=PZY908GZTX27&amp;dchild=1&amp;keywords=face+benjamin&amp;qid=1613067342&amp;sprefix=face+benjami%2Caudible%2C147&amp;sr=8-1" TargetMode="External"/><Relationship Id="rId25" Type="http://schemas.openxmlformats.org/officeDocument/2006/relationships/hyperlink" Target="https://www.amazon.co.uk/hz/audible/mfpdp/B01MCVVR14?ref=tmm_aud_title" TargetMode="External"/><Relationship Id="rId2" Type="http://schemas.openxmlformats.org/officeDocument/2006/relationships/notesSlide" Target="../notesSlides/notesSlide1.xml"/><Relationship Id="rId16" Type="http://schemas.openxmlformats.org/officeDocument/2006/relationships/image" Target="../media/image39.jpeg"/><Relationship Id="rId20" Type="http://schemas.openxmlformats.org/officeDocument/2006/relationships/image" Target="../media/image41.png"/><Relationship Id="rId29" Type="http://schemas.openxmlformats.org/officeDocument/2006/relationships/hyperlink" Target="https://www.amazon.co.uk/hz/audible/mfpdp/B00B76VQSG?ref=tmm_aud_title" TargetMode="External"/><Relationship Id="rId1" Type="http://schemas.openxmlformats.org/officeDocument/2006/relationships/slideLayout" Target="../slideLayouts/slideLayout22.xml"/><Relationship Id="rId6" Type="http://schemas.microsoft.com/office/2007/relationships/hdphoto" Target="../media/hdphoto1.wdp"/><Relationship Id="rId11" Type="http://schemas.openxmlformats.org/officeDocument/2006/relationships/hyperlink" Target="https://www.worldbookday.com/stories/running-on-the-roof-of-the-world/" TargetMode="External"/><Relationship Id="rId24" Type="http://schemas.openxmlformats.org/officeDocument/2006/relationships/image" Target="../media/image43.png"/><Relationship Id="rId5" Type="http://schemas.openxmlformats.org/officeDocument/2006/relationships/image" Target="../media/image34.png"/><Relationship Id="rId15" Type="http://schemas.openxmlformats.org/officeDocument/2006/relationships/hyperlink" Target="https://www.worldbookday.com/stories/hotel-flamingo/" TargetMode="External"/><Relationship Id="rId23" Type="http://schemas.openxmlformats.org/officeDocument/2006/relationships/hyperlink" Target="https://www.amazon.com/hz/audible/mlp/mfpdp/B072K6MCD5?ref=tmm_aud_title" TargetMode="External"/><Relationship Id="rId28" Type="http://schemas.openxmlformats.org/officeDocument/2006/relationships/image" Target="../media/image45.png"/><Relationship Id="rId10" Type="http://schemas.openxmlformats.org/officeDocument/2006/relationships/image" Target="../media/image36.png"/><Relationship Id="rId19" Type="http://schemas.openxmlformats.org/officeDocument/2006/relationships/hyperlink" Target="https://www.amazon.co.uk/hz/audible/mfpdp/B07DHR3G83?ref=tmm_aud_title" TargetMode="External"/><Relationship Id="rId4" Type="http://schemas.openxmlformats.org/officeDocument/2006/relationships/image" Target="../media/image33.png"/><Relationship Id="rId9" Type="http://schemas.openxmlformats.org/officeDocument/2006/relationships/hyperlink" Target="https://www.worldbookday.com/stories/a-sprinkle-of-sorcery/" TargetMode="External"/><Relationship Id="rId14" Type="http://schemas.openxmlformats.org/officeDocument/2006/relationships/image" Target="../media/image38.jpeg"/><Relationship Id="rId22" Type="http://schemas.openxmlformats.org/officeDocument/2006/relationships/image" Target="../media/image42.png"/><Relationship Id="rId27" Type="http://schemas.openxmlformats.org/officeDocument/2006/relationships/hyperlink" Target="https://www.amazon.co.uk/hz/audible/mfpdp/B01M0X06U3?ref=tmm_aud_title" TargetMode="External"/><Relationship Id="rId30"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Kids on Desk Looking at Notebook">
            <a:extLst>
              <a:ext uri="{FF2B5EF4-FFF2-40B4-BE49-F238E27FC236}">
                <a16:creationId xmlns:a16="http://schemas.microsoft.com/office/drawing/2014/main" id="{F1EACC03-9DC7-4C77-9BAE-11CBF767B58D}"/>
              </a:ext>
            </a:extLst>
          </p:cNvPr>
          <p:cNvPicPr>
            <a:picLocks noGrp="1" noChangeAspect="1"/>
          </p:cNvPicPr>
          <p:nvPr>
            <p:ph type="pic" sz="quarter" idx="15"/>
          </p:nvPr>
        </p:nvPicPr>
        <p:blipFill rotWithShape="1">
          <a:blip r:embed="rId2">
            <a:extLst>
              <a:ext uri="{28A0092B-C50C-407E-A947-70E740481C1C}">
                <a14:useLocalDpi xmlns:a14="http://schemas.microsoft.com/office/drawing/2010/main" val="0"/>
              </a:ext>
            </a:extLst>
          </a:blip>
          <a:srcRect/>
          <a:stretch/>
        </p:blipFill>
        <p:spPr/>
      </p:pic>
      <p:sp>
        <p:nvSpPr>
          <p:cNvPr id="7" name="Text Placeholder 6">
            <a:extLst>
              <a:ext uri="{FF2B5EF4-FFF2-40B4-BE49-F238E27FC236}">
                <a16:creationId xmlns:a16="http://schemas.microsoft.com/office/drawing/2014/main" id="{7671E014-38A6-4604-84E2-0E92500FBC52}"/>
              </a:ext>
            </a:extLst>
          </p:cNvPr>
          <p:cNvSpPr>
            <a:spLocks noGrp="1"/>
          </p:cNvSpPr>
          <p:nvPr>
            <p:ph type="body" sz="quarter" idx="16"/>
          </p:nvPr>
        </p:nvSpPr>
        <p:spPr/>
        <p:txBody>
          <a:bodyPr>
            <a:normAutofit fontScale="85000" lnSpcReduction="10000"/>
          </a:bodyPr>
          <a:lstStyle/>
          <a:p>
            <a:r>
              <a:rPr lang="en-US" dirty="0" smtClean="0"/>
              <a:t>4</a:t>
            </a:r>
            <a:r>
              <a:rPr lang="en-US" baseline="30000" dirty="0" smtClean="0"/>
              <a:t>th</a:t>
            </a:r>
            <a:r>
              <a:rPr lang="en-US" dirty="0" smtClean="0"/>
              <a:t> March 2021</a:t>
            </a:r>
            <a:endParaRPr lang="ru-RU" dirty="0"/>
          </a:p>
        </p:txBody>
      </p:sp>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r>
              <a:rPr lang="en-US" dirty="0" smtClean="0"/>
              <a:t>Reading Workshop</a:t>
            </a:r>
            <a:endParaRPr lang="ru-RU" dirty="0"/>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lstStyle/>
          <a:p>
            <a:r>
              <a:rPr lang="en-US" dirty="0" smtClean="0"/>
              <a:t>The importance and skills of reading</a:t>
            </a:r>
            <a:endParaRPr lang="ru-RU" dirty="0"/>
          </a:p>
        </p:txBody>
      </p:sp>
    </p:spTree>
    <p:extLst>
      <p:ext uri="{BB962C8B-B14F-4D97-AF65-F5344CB8AC3E}">
        <p14:creationId xmlns:p14="http://schemas.microsoft.com/office/powerpoint/2010/main" val="3997746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360000">
            <a:off x="106038" y="1013666"/>
            <a:ext cx="4675725" cy="734415"/>
          </a:xfrm>
        </p:spPr>
        <p:txBody>
          <a:bodyPr>
            <a:normAutofit fontScale="90000"/>
          </a:bodyPr>
          <a:lstStyle/>
          <a:p>
            <a:r>
              <a:rPr lang="en-US" dirty="0" smtClean="0"/>
              <a:t>The Workshop Aims</a:t>
            </a:r>
            <a:endParaRPr lang="en-US" dirty="0"/>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p:txBody>
          <a:bodyPr/>
          <a:lstStyle/>
          <a:p>
            <a:r>
              <a:rPr lang="en-US" dirty="0" smtClean="0"/>
              <a:t>The aims of this workshop are:</a:t>
            </a:r>
            <a:endParaRPr lang="en-US" dirty="0"/>
          </a:p>
        </p:txBody>
      </p:sp>
      <p:sp>
        <p:nvSpPr>
          <p:cNvPr id="6" name="Text Placeholder 5">
            <a:extLst>
              <a:ext uri="{FF2B5EF4-FFF2-40B4-BE49-F238E27FC236}">
                <a16:creationId xmlns:a16="http://schemas.microsoft.com/office/drawing/2014/main" id="{FE58025A-9737-434D-AE90-0CC9E7990286}"/>
              </a:ext>
            </a:extLst>
          </p:cNvPr>
          <p:cNvSpPr>
            <a:spLocks noGrp="1"/>
          </p:cNvSpPr>
          <p:nvPr>
            <p:ph type="body" sz="quarter" idx="13"/>
          </p:nvPr>
        </p:nvSpPr>
        <p:spPr>
          <a:xfrm>
            <a:off x="808990" y="3392621"/>
            <a:ext cx="3913188" cy="3177996"/>
          </a:xfrm>
        </p:spPr>
        <p:txBody>
          <a:bodyPr>
            <a:normAutofit/>
          </a:bodyPr>
          <a:lstStyle/>
          <a:p>
            <a:r>
              <a:rPr lang="en-US" sz="1800" dirty="0" smtClean="0"/>
              <a:t>To understand the importance and regularity of reading for pleasure</a:t>
            </a:r>
          </a:p>
          <a:p>
            <a:r>
              <a:rPr lang="en-US" sz="1800" dirty="0" smtClean="0"/>
              <a:t>To inform about reading expectations and provide hints and tips for reading at home. </a:t>
            </a:r>
            <a:endParaRPr lang="en-US" sz="1800" dirty="0"/>
          </a:p>
          <a:p>
            <a:r>
              <a:rPr lang="en-US" sz="1800" dirty="0" smtClean="0"/>
              <a:t>To explore the content and expectations of formative and statutory assessment.</a:t>
            </a:r>
            <a:endParaRPr lang="en-US" sz="1800" dirty="0"/>
          </a:p>
          <a:p>
            <a:r>
              <a:rPr lang="en-US" sz="1800" dirty="0" smtClean="0"/>
              <a:t>To model and explore key comprehension questions. </a:t>
            </a:r>
            <a:endParaRPr lang="en-US" sz="1800" dirty="0"/>
          </a:p>
        </p:txBody>
      </p:sp>
      <p:pic>
        <p:nvPicPr>
          <p:cNvPr id="17" name="Picture Placeholder 16" descr="Boy Reading Book">
            <a:extLst>
              <a:ext uri="{FF2B5EF4-FFF2-40B4-BE49-F238E27FC236}">
                <a16:creationId xmlns:a16="http://schemas.microsoft.com/office/drawing/2014/main" id="{C8B885F2-2AC2-46A9-9D9B-71123D1A1F6B}"/>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a:stretch/>
        </p:blipFill>
        <p:spPr>
          <a:xfrm rot="720000">
            <a:off x="6384187" y="209524"/>
            <a:ext cx="4647699" cy="5472101"/>
          </a:xfrm>
        </p:spPr>
      </p:pic>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2</a:t>
            </a:fld>
            <a:endParaRPr lang="en-US" dirty="0"/>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32170">
            <a:off x="6374045" y="154787"/>
            <a:ext cx="4682321" cy="5564744"/>
          </a:xfrm>
          <a:prstGeom prst="rect">
            <a:avLst/>
          </a:prstGeom>
        </p:spPr>
      </p:pic>
    </p:spTree>
    <p:extLst>
      <p:ext uri="{BB962C8B-B14F-4D97-AF65-F5344CB8AC3E}">
        <p14:creationId xmlns:p14="http://schemas.microsoft.com/office/powerpoint/2010/main" val="3671418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3</a:t>
            </a:fld>
            <a:endParaRPr lang="en-US" noProof="0" dirty="0"/>
          </a:p>
        </p:txBody>
      </p:sp>
      <p:sp>
        <p:nvSpPr>
          <p:cNvPr id="4" name="Title 3"/>
          <p:cNvSpPr>
            <a:spLocks noGrp="1"/>
          </p:cNvSpPr>
          <p:nvPr>
            <p:ph type="title"/>
          </p:nvPr>
        </p:nvSpPr>
        <p:spPr/>
        <p:txBody>
          <a:bodyPr/>
          <a:lstStyle/>
          <a:p>
            <a:pPr algn="ctr"/>
            <a:r>
              <a:rPr lang="en-GB" dirty="0" smtClean="0"/>
              <a:t>Statistics</a:t>
            </a:r>
            <a:endParaRPr lang="en-GB" dirty="0"/>
          </a:p>
        </p:txBody>
      </p:sp>
      <p:sp>
        <p:nvSpPr>
          <p:cNvPr id="7" name="Title 1">
            <a:extLst>
              <a:ext uri="{FF2B5EF4-FFF2-40B4-BE49-F238E27FC236}">
                <a16:creationId xmlns:a16="http://schemas.microsoft.com/office/drawing/2014/main" id="{F845AB00-1C5C-4EB0-B93F-C03AB7A9BC6F}"/>
              </a:ext>
            </a:extLst>
          </p:cNvPr>
          <p:cNvSpPr txBox="1">
            <a:spLocks/>
          </p:cNvSpPr>
          <p:nvPr/>
        </p:nvSpPr>
        <p:spPr>
          <a:xfrm>
            <a:off x="7516375" y="472802"/>
            <a:ext cx="3968496" cy="1581059"/>
          </a:xfrm>
          <a:prstGeom prst="wedgeRoundRectCallout">
            <a:avLst>
              <a:gd name="adj1" fmla="val -23466"/>
              <a:gd name="adj2" fmla="val 74067"/>
              <a:gd name="adj3" fmla="val 16667"/>
            </a:avLst>
          </a:prstGeom>
          <a:solidFill>
            <a:schemeClr val="accent6">
              <a:lumMod val="75000"/>
            </a:schemeClr>
          </a:solidFill>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r>
              <a:rPr lang="en-GB" b="0" dirty="0" smtClean="0">
                <a:latin typeface="Twinkl Cursive Looped" panose="02000000000000000000" pitchFamily="2" charset="0"/>
              </a:rPr>
              <a:t>Students are less able to learn other curricula if they do not develop sufficient reading skills by the middle of primary school </a:t>
            </a:r>
            <a:endParaRPr lang="en-GB" b="0" dirty="0">
              <a:latin typeface="Twinkl Cursive Looped" panose="02000000000000000000" pitchFamily="2" charset="0"/>
            </a:endParaRPr>
          </a:p>
        </p:txBody>
      </p:sp>
      <p:sp>
        <p:nvSpPr>
          <p:cNvPr id="8" name="Title 1">
            <a:extLst>
              <a:ext uri="{FF2B5EF4-FFF2-40B4-BE49-F238E27FC236}">
                <a16:creationId xmlns:a16="http://schemas.microsoft.com/office/drawing/2014/main" id="{F845AB00-1C5C-4EB0-B93F-C03AB7A9BC6F}"/>
              </a:ext>
            </a:extLst>
          </p:cNvPr>
          <p:cNvSpPr txBox="1">
            <a:spLocks/>
          </p:cNvSpPr>
          <p:nvPr/>
        </p:nvSpPr>
        <p:spPr>
          <a:xfrm>
            <a:off x="933983" y="1717987"/>
            <a:ext cx="3968496" cy="1581059"/>
          </a:xfrm>
          <a:prstGeom prst="wedgeRoundRectCallout">
            <a:avLst>
              <a:gd name="adj1" fmla="val -23466"/>
              <a:gd name="adj2" fmla="val 74067"/>
              <a:gd name="adj3" fmla="val 16667"/>
            </a:avLst>
          </a:prstGeom>
          <a:solidFill>
            <a:schemeClr val="bg2">
              <a:lumMod val="60000"/>
              <a:lumOff val="40000"/>
            </a:schemeClr>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r>
              <a:rPr lang="en-GB" b="0" dirty="0" smtClean="0">
                <a:latin typeface="Twinkl Cursive Looped" panose="02000000000000000000" pitchFamily="2" charset="0"/>
              </a:rPr>
              <a:t>1 in 5 children cannot read well by the age of 11</a:t>
            </a:r>
            <a:endParaRPr lang="en-GB" b="0" dirty="0">
              <a:latin typeface="Twinkl Cursive Looped" panose="02000000000000000000" pitchFamily="2" charset="0"/>
            </a:endParaRPr>
          </a:p>
        </p:txBody>
      </p:sp>
      <p:sp>
        <p:nvSpPr>
          <p:cNvPr id="9" name="Title 1">
            <a:extLst>
              <a:ext uri="{FF2B5EF4-FFF2-40B4-BE49-F238E27FC236}">
                <a16:creationId xmlns:a16="http://schemas.microsoft.com/office/drawing/2014/main" id="{F845AB00-1C5C-4EB0-B93F-C03AB7A9BC6F}"/>
              </a:ext>
            </a:extLst>
          </p:cNvPr>
          <p:cNvSpPr txBox="1">
            <a:spLocks/>
          </p:cNvSpPr>
          <p:nvPr/>
        </p:nvSpPr>
        <p:spPr>
          <a:xfrm>
            <a:off x="7928944" y="2774361"/>
            <a:ext cx="3968496" cy="1581059"/>
          </a:xfrm>
          <a:prstGeom prst="wedgeRoundRectCallout">
            <a:avLst>
              <a:gd name="adj1" fmla="val -23466"/>
              <a:gd name="adj2" fmla="val 74067"/>
              <a:gd name="adj3" fmla="val 16667"/>
            </a:avLst>
          </a:prstGeom>
          <a:solidFill>
            <a:srgbClr val="0070C0"/>
          </a:soli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r>
              <a:rPr lang="en-GB" b="0" dirty="0" smtClean="0">
                <a:latin typeface="Twinkl Cursive Looped" panose="02000000000000000000" pitchFamily="2" charset="0"/>
              </a:rPr>
              <a:t>Only 35% of 10-year-olds in England report they like reading ‘very much’. </a:t>
            </a:r>
            <a:endParaRPr lang="en-GB" b="0" dirty="0">
              <a:latin typeface="Twinkl Cursive Looped" panose="02000000000000000000" pitchFamily="2" charset="0"/>
            </a:endParaRPr>
          </a:p>
        </p:txBody>
      </p:sp>
      <p:sp>
        <p:nvSpPr>
          <p:cNvPr id="10" name="Title 1">
            <a:extLst>
              <a:ext uri="{FF2B5EF4-FFF2-40B4-BE49-F238E27FC236}">
                <a16:creationId xmlns:a16="http://schemas.microsoft.com/office/drawing/2014/main" id="{F845AB00-1C5C-4EB0-B93F-C03AB7A9BC6F}"/>
              </a:ext>
            </a:extLst>
          </p:cNvPr>
          <p:cNvSpPr txBox="1">
            <a:spLocks noGrp="1"/>
          </p:cNvSpPr>
          <p:nvPr>
            <p:ph idx="1"/>
          </p:nvPr>
        </p:nvSpPr>
        <p:spPr>
          <a:xfrm>
            <a:off x="3454948" y="3564891"/>
            <a:ext cx="4196352" cy="2563495"/>
          </a:xfrm>
          <a:prstGeom prst="wedgeRoundRectCallout">
            <a:avLst>
              <a:gd name="adj1" fmla="val -23466"/>
              <a:gd name="adj2" fmla="val 74067"/>
              <a:gd name="adj3" fmla="val 16667"/>
            </a:avLst>
          </a:prstGeom>
          <a:solidFill>
            <a:srgbClr val="7030A0"/>
          </a:solidFill>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r>
              <a:rPr lang="en-GB" b="0" dirty="0" smtClean="0">
                <a:latin typeface="Twinkl Cursive Looped" panose="02000000000000000000" pitchFamily="2" charset="0"/>
              </a:rPr>
              <a:t>Children who read books often at age 10 and more than once a week at age 16 gain higher in maths and spelling tests than those who read less regularly.</a:t>
            </a:r>
            <a:endParaRPr lang="en-GB" b="0" dirty="0">
              <a:latin typeface="Twinkl Cursive Looped" panose="02000000000000000000" pitchFamily="2" charset="0"/>
            </a:endParaRPr>
          </a:p>
        </p:txBody>
      </p:sp>
    </p:spTree>
    <p:extLst>
      <p:ext uri="{BB962C8B-B14F-4D97-AF65-F5344CB8AC3E}">
        <p14:creationId xmlns:p14="http://schemas.microsoft.com/office/powerpoint/2010/main" val="2831673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4</a:t>
            </a:fld>
            <a:endParaRPr lang="en-US" noProof="0" dirty="0"/>
          </a:p>
        </p:txBody>
      </p:sp>
      <p:sp>
        <p:nvSpPr>
          <p:cNvPr id="4" name="Title 3"/>
          <p:cNvSpPr>
            <a:spLocks noGrp="1"/>
          </p:cNvSpPr>
          <p:nvPr>
            <p:ph type="title"/>
          </p:nvPr>
        </p:nvSpPr>
        <p:spPr/>
        <p:txBody>
          <a:bodyPr/>
          <a:lstStyle/>
          <a:p>
            <a:pPr algn="ctr"/>
            <a:r>
              <a:rPr lang="en-GB" dirty="0" smtClean="0"/>
              <a:t>Research</a:t>
            </a:r>
            <a:endParaRPr lang="en-GB" dirty="0"/>
          </a:p>
        </p:txBody>
      </p:sp>
      <p:sp>
        <p:nvSpPr>
          <p:cNvPr id="10" name="Title 1">
            <a:extLst>
              <a:ext uri="{FF2B5EF4-FFF2-40B4-BE49-F238E27FC236}">
                <a16:creationId xmlns:a16="http://schemas.microsoft.com/office/drawing/2014/main" id="{F845AB00-1C5C-4EB0-B93F-C03AB7A9BC6F}"/>
              </a:ext>
            </a:extLst>
          </p:cNvPr>
          <p:cNvSpPr txBox="1">
            <a:spLocks/>
          </p:cNvSpPr>
          <p:nvPr/>
        </p:nvSpPr>
        <p:spPr>
          <a:xfrm>
            <a:off x="7730162" y="326572"/>
            <a:ext cx="4075837" cy="1714452"/>
          </a:xfrm>
          <a:prstGeom prst="rect">
            <a:avLst/>
          </a:prstGeom>
          <a:gradFill>
            <a:gsLst>
              <a:gs pos="0">
                <a:schemeClr val="tx2"/>
              </a:gs>
              <a:gs pos="100000">
                <a:schemeClr val="tx1"/>
              </a:gs>
            </a:gsLst>
            <a:lin ang="10800000" scaled="1"/>
          </a:gradFill>
        </p:spPr>
        <p:txBody>
          <a:bodyPr vert="horz" lIns="144000" tIns="45720" rIns="91440" bIns="45720" rtlCol="0" anchor="ctr" anchorCtr="0">
            <a:normAutofit fontScale="97500"/>
          </a:bodyPr>
          <a:lstStyle>
            <a:lvl1pPr algn="l" defTabSz="914400" rtl="0" eaLnBrk="1" latinLnBrk="0" hangingPunct="1">
              <a:lnSpc>
                <a:spcPct val="90000"/>
              </a:lnSpc>
              <a:spcBef>
                <a:spcPct val="0"/>
              </a:spcBef>
              <a:buNone/>
              <a:defRPr sz="2000" b="1" kern="1200">
                <a:solidFill>
                  <a:schemeClr val="bg1"/>
                </a:solidFill>
                <a:latin typeface="+mn-lt"/>
                <a:ea typeface="+mj-ea"/>
                <a:cs typeface="+mj-cs"/>
              </a:defRPr>
            </a:lvl1pPr>
          </a:lstStyle>
          <a:p>
            <a:r>
              <a:rPr lang="en-US" b="0" dirty="0" smtClean="0">
                <a:latin typeface="Twinkl Cursive Looped" panose="02000000000000000000" pitchFamily="2" charset="0"/>
              </a:rPr>
              <a:t>Evidence suggests that there is a </a:t>
            </a:r>
            <a:r>
              <a:rPr lang="en-US" dirty="0" smtClean="0">
                <a:latin typeface="Twinkl Cursive Looped" panose="02000000000000000000" pitchFamily="2" charset="0"/>
              </a:rPr>
              <a:t>positive relationship between reading frequency, reading enjoyment and attainment </a:t>
            </a:r>
            <a:r>
              <a:rPr lang="en-US" sz="1400" b="0" dirty="0">
                <a:latin typeface="Twinkl Cursive Looped" panose="02000000000000000000" pitchFamily="2" charset="0"/>
              </a:rPr>
              <a:t>(Cited in Clark and </a:t>
            </a:r>
            <a:r>
              <a:rPr lang="en-US" sz="1400" b="0" dirty="0" smtClean="0">
                <a:latin typeface="Twinkl Cursive Looped" panose="02000000000000000000" pitchFamily="2" charset="0"/>
              </a:rPr>
              <a:t>Douglas, 2011)</a:t>
            </a:r>
            <a:endParaRPr lang="en-US" sz="1400" b="0" dirty="0">
              <a:latin typeface="Twinkl Cursive Looped" panose="02000000000000000000" pitchFamily="2" charset="0"/>
            </a:endParaRPr>
          </a:p>
        </p:txBody>
      </p:sp>
      <p:sp>
        <p:nvSpPr>
          <p:cNvPr id="11" name="Title 1">
            <a:extLst>
              <a:ext uri="{FF2B5EF4-FFF2-40B4-BE49-F238E27FC236}">
                <a16:creationId xmlns:a16="http://schemas.microsoft.com/office/drawing/2014/main" id="{F845AB00-1C5C-4EB0-B93F-C03AB7A9BC6F}"/>
              </a:ext>
            </a:extLst>
          </p:cNvPr>
          <p:cNvSpPr txBox="1">
            <a:spLocks/>
          </p:cNvSpPr>
          <p:nvPr/>
        </p:nvSpPr>
        <p:spPr>
          <a:xfrm>
            <a:off x="6384689" y="2364377"/>
            <a:ext cx="4117848" cy="1811609"/>
          </a:xfrm>
          <a:prstGeom prst="rect">
            <a:avLst/>
          </a:prstGeom>
          <a:gradFill>
            <a:gsLst>
              <a:gs pos="0">
                <a:schemeClr val="tx2"/>
              </a:gs>
              <a:gs pos="100000">
                <a:schemeClr val="tx1"/>
              </a:gs>
            </a:gsLst>
            <a:lin ang="10800000" scaled="1"/>
          </a:gradFill>
        </p:spPr>
        <p:txBody>
          <a:bodyPr vert="horz" lIns="144000" tIns="45720" rIns="91440" bIns="45720" rtlCol="0" anchor="ctr" anchorCtr="0">
            <a:normAutofit fontScale="97500"/>
          </a:bodyPr>
          <a:lstStyle>
            <a:lvl1pPr algn="l" defTabSz="914400" rtl="0" eaLnBrk="1" latinLnBrk="0" hangingPunct="1">
              <a:lnSpc>
                <a:spcPct val="90000"/>
              </a:lnSpc>
              <a:spcBef>
                <a:spcPct val="0"/>
              </a:spcBef>
              <a:buNone/>
              <a:defRPr sz="2000" b="1" kern="1200">
                <a:solidFill>
                  <a:schemeClr val="bg1"/>
                </a:solidFill>
                <a:latin typeface="+mn-lt"/>
                <a:ea typeface="+mj-ea"/>
                <a:cs typeface="+mj-cs"/>
              </a:defRPr>
            </a:lvl1pPr>
          </a:lstStyle>
          <a:p>
            <a:r>
              <a:rPr lang="en-US" b="0" dirty="0" smtClean="0">
                <a:latin typeface="Twinkl Cursive Looped" panose="02000000000000000000" pitchFamily="2" charset="0"/>
              </a:rPr>
              <a:t>Evidence suggests that </a:t>
            </a:r>
            <a:r>
              <a:rPr lang="en-US" dirty="0" smtClean="0">
                <a:latin typeface="Twinkl Cursive Looped" panose="02000000000000000000" pitchFamily="2" charset="0"/>
              </a:rPr>
              <a:t>reading for pleasure is an activity that has emotional and social </a:t>
            </a:r>
            <a:r>
              <a:rPr lang="en-US" dirty="0">
                <a:latin typeface="Twinkl Cursive Looped" panose="02000000000000000000" pitchFamily="2" charset="0"/>
              </a:rPr>
              <a:t>c</a:t>
            </a:r>
            <a:r>
              <a:rPr lang="en-US" dirty="0" smtClean="0">
                <a:latin typeface="Twinkl Cursive Looped" panose="02000000000000000000" pitchFamily="2" charset="0"/>
              </a:rPr>
              <a:t>onsequences </a:t>
            </a:r>
            <a:r>
              <a:rPr lang="en-US" sz="1400" b="0" dirty="0" smtClean="0">
                <a:latin typeface="Twinkl Cursive Looped" panose="02000000000000000000" pitchFamily="2" charset="0"/>
              </a:rPr>
              <a:t>(Clark and </a:t>
            </a:r>
            <a:r>
              <a:rPr lang="en-US" sz="1400" b="0" dirty="0" err="1" smtClean="0">
                <a:latin typeface="Twinkl Cursive Looped" panose="02000000000000000000" pitchFamily="2" charset="0"/>
              </a:rPr>
              <a:t>Rumbold</a:t>
            </a:r>
            <a:r>
              <a:rPr lang="en-US" sz="1400" b="0" dirty="0" smtClean="0">
                <a:latin typeface="Twinkl Cursive Looped" panose="02000000000000000000" pitchFamily="2" charset="0"/>
              </a:rPr>
              <a:t>, 2006)</a:t>
            </a:r>
            <a:endParaRPr lang="en-US" sz="1400" dirty="0">
              <a:latin typeface="Twinkl Cursive Looped" panose="02000000000000000000" pitchFamily="2" charset="0"/>
            </a:endParaRPr>
          </a:p>
        </p:txBody>
      </p:sp>
      <p:sp>
        <p:nvSpPr>
          <p:cNvPr id="12" name="Title 1">
            <a:extLst>
              <a:ext uri="{FF2B5EF4-FFF2-40B4-BE49-F238E27FC236}">
                <a16:creationId xmlns:a16="http://schemas.microsoft.com/office/drawing/2014/main" id="{F845AB00-1C5C-4EB0-B93F-C03AB7A9BC6F}"/>
              </a:ext>
            </a:extLst>
          </p:cNvPr>
          <p:cNvSpPr txBox="1">
            <a:spLocks/>
          </p:cNvSpPr>
          <p:nvPr/>
        </p:nvSpPr>
        <p:spPr>
          <a:xfrm>
            <a:off x="3670227" y="4532812"/>
            <a:ext cx="4059936" cy="1778138"/>
          </a:xfrm>
          <a:prstGeom prst="rect">
            <a:avLst/>
          </a:prstGeom>
          <a:gradFill>
            <a:gsLst>
              <a:gs pos="0">
                <a:schemeClr val="tx2"/>
              </a:gs>
              <a:gs pos="100000">
                <a:schemeClr val="tx1"/>
              </a:gs>
            </a:gsLst>
            <a:lin ang="10800000" scaled="1"/>
          </a:gradFill>
        </p:spPr>
        <p:txBody>
          <a:bodyPr vert="horz" lIns="144000" tIns="45720" rIns="91440" bIns="45720" rtlCol="0" anchor="ctr" anchorCtr="0">
            <a:normAutofit fontScale="97500" lnSpcReduction="10000"/>
          </a:bodyPr>
          <a:lstStyle>
            <a:lvl1pPr algn="l" defTabSz="914400" rtl="0" eaLnBrk="1" latinLnBrk="0" hangingPunct="1">
              <a:lnSpc>
                <a:spcPct val="90000"/>
              </a:lnSpc>
              <a:spcBef>
                <a:spcPct val="0"/>
              </a:spcBef>
              <a:buNone/>
              <a:defRPr sz="2000" b="1" kern="1200">
                <a:solidFill>
                  <a:schemeClr val="bg1"/>
                </a:solidFill>
                <a:latin typeface="+mn-lt"/>
                <a:ea typeface="+mj-ea"/>
                <a:cs typeface="+mj-cs"/>
              </a:defRPr>
            </a:lvl1pPr>
          </a:lstStyle>
          <a:p>
            <a:r>
              <a:rPr lang="en-US" b="0" dirty="0" smtClean="0">
                <a:latin typeface="Twinkl Cursive Looped" panose="02000000000000000000" pitchFamily="2" charset="0"/>
              </a:rPr>
              <a:t>Other benefits to reading for pleasure include: text comprehension and grammar, positive reading attitudes, pleasure in reading in later life, increased general knowledge </a:t>
            </a:r>
            <a:r>
              <a:rPr lang="en-US" sz="1400" b="0" dirty="0" smtClean="0">
                <a:latin typeface="Twinkl Cursive Looped" panose="02000000000000000000" pitchFamily="2" charset="0"/>
              </a:rPr>
              <a:t>(Clark and </a:t>
            </a:r>
            <a:r>
              <a:rPr lang="en-US" sz="1400" b="0" dirty="0" err="1" smtClean="0">
                <a:latin typeface="Twinkl Cursive Looped" panose="02000000000000000000" pitchFamily="2" charset="0"/>
              </a:rPr>
              <a:t>Rumbold</a:t>
            </a:r>
            <a:r>
              <a:rPr lang="en-US" sz="1400" b="0" dirty="0" smtClean="0">
                <a:latin typeface="Twinkl Cursive Looped" panose="02000000000000000000" pitchFamily="2" charset="0"/>
              </a:rPr>
              <a:t>, 2006)</a:t>
            </a:r>
            <a:endParaRPr lang="en-US" sz="1400" b="0" dirty="0">
              <a:latin typeface="Twinkl Cursive Looped" panose="02000000000000000000" pitchFamily="2" charset="0"/>
            </a:endParaRPr>
          </a:p>
        </p:txBody>
      </p:sp>
      <p:sp>
        <p:nvSpPr>
          <p:cNvPr id="13" name="Title 1">
            <a:extLst>
              <a:ext uri="{FF2B5EF4-FFF2-40B4-BE49-F238E27FC236}">
                <a16:creationId xmlns:a16="http://schemas.microsoft.com/office/drawing/2014/main" id="{F845AB00-1C5C-4EB0-B93F-C03AB7A9BC6F}"/>
              </a:ext>
            </a:extLst>
          </p:cNvPr>
          <p:cNvSpPr txBox="1">
            <a:spLocks/>
          </p:cNvSpPr>
          <p:nvPr/>
        </p:nvSpPr>
        <p:spPr>
          <a:xfrm>
            <a:off x="1040853" y="1948034"/>
            <a:ext cx="4406357" cy="1748755"/>
          </a:xfrm>
          <a:prstGeom prst="rect">
            <a:avLst/>
          </a:prstGeom>
          <a:solidFill>
            <a:srgbClr val="C00000"/>
          </a:solidFill>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r>
              <a:rPr lang="en-GB" b="0" dirty="0" smtClean="0">
                <a:latin typeface="Twinkl Cursive Looped" panose="02000000000000000000" pitchFamily="2" charset="0"/>
              </a:rPr>
              <a:t>There is a growing body of evidence which illustrates the importance of reading for pleasure for both educational purposes as well as personal development </a:t>
            </a:r>
            <a:r>
              <a:rPr lang="en-GB" sz="1400" b="0" dirty="0" smtClean="0">
                <a:latin typeface="Twinkl Cursive Looped" panose="02000000000000000000" pitchFamily="2" charset="0"/>
              </a:rPr>
              <a:t>(Cited in Clark and </a:t>
            </a:r>
            <a:r>
              <a:rPr lang="en-GB" sz="1400" b="0" dirty="0" err="1" smtClean="0">
                <a:latin typeface="Twinkl Cursive Looped" panose="02000000000000000000" pitchFamily="2" charset="0"/>
              </a:rPr>
              <a:t>Rumbold</a:t>
            </a:r>
            <a:r>
              <a:rPr lang="en-GB" sz="1400" b="0" dirty="0" smtClean="0">
                <a:latin typeface="Twinkl Cursive Looped" panose="02000000000000000000" pitchFamily="2" charset="0"/>
              </a:rPr>
              <a:t>, 2006)</a:t>
            </a:r>
            <a:endParaRPr lang="en-GB" b="0" dirty="0">
              <a:latin typeface="Twinkl Cursive Looped" panose="02000000000000000000" pitchFamily="2" charset="0"/>
            </a:endParaRPr>
          </a:p>
        </p:txBody>
      </p:sp>
    </p:spTree>
    <p:extLst>
      <p:ext uri="{BB962C8B-B14F-4D97-AF65-F5344CB8AC3E}">
        <p14:creationId xmlns:p14="http://schemas.microsoft.com/office/powerpoint/2010/main" val="3243091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4" name="Title 3"/>
          <p:cNvSpPr>
            <a:spLocks noGrp="1"/>
          </p:cNvSpPr>
          <p:nvPr>
            <p:ph type="title"/>
          </p:nvPr>
        </p:nvSpPr>
        <p:spPr/>
        <p:txBody>
          <a:bodyPr/>
          <a:lstStyle/>
          <a:p>
            <a:pPr algn="ctr"/>
            <a:r>
              <a:rPr lang="en-GB" dirty="0" smtClean="0"/>
              <a:t>Research</a:t>
            </a:r>
            <a:endParaRPr lang="en-GB"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3234" y="1344532"/>
            <a:ext cx="8269941" cy="5342710"/>
          </a:xfrm>
          <a:prstGeom prst="rect">
            <a:avLst/>
          </a:prstGeom>
        </p:spPr>
      </p:pic>
    </p:spTree>
    <p:extLst>
      <p:ext uri="{BB962C8B-B14F-4D97-AF65-F5344CB8AC3E}">
        <p14:creationId xmlns:p14="http://schemas.microsoft.com/office/powerpoint/2010/main" val="42929392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62584" y="2504756"/>
            <a:ext cx="2485119" cy="1949678"/>
          </a:xfrm>
          <a:ln>
            <a:solidFill>
              <a:schemeClr val="tx2">
                <a:lumMod val="60000"/>
                <a:lumOff val="40000"/>
              </a:schemeClr>
            </a:solidFill>
          </a:ln>
        </p:spPr>
        <p:txBody>
          <a:bodyPr/>
          <a:lstStyle/>
          <a:p>
            <a:pPr algn="ctr"/>
            <a:r>
              <a:rPr lang="en-US" sz="2400" noProof="0" dirty="0" smtClean="0"/>
              <a:t>All reading is positive. We want to develop a wide reading repertoire</a:t>
            </a:r>
            <a:endParaRPr lang="en-US" sz="2400"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6</a:t>
            </a:fld>
            <a:endParaRPr lang="en-US" noProof="0" dirty="0"/>
          </a:p>
        </p:txBody>
      </p:sp>
      <p:sp>
        <p:nvSpPr>
          <p:cNvPr id="4" name="Title 3"/>
          <p:cNvSpPr>
            <a:spLocks noGrp="1"/>
          </p:cNvSpPr>
          <p:nvPr>
            <p:ph type="title"/>
          </p:nvPr>
        </p:nvSpPr>
        <p:spPr/>
        <p:txBody>
          <a:bodyPr>
            <a:normAutofit/>
          </a:bodyPr>
          <a:lstStyle/>
          <a:p>
            <a:pPr algn="ctr"/>
            <a:r>
              <a:rPr lang="en-GB" sz="3200" dirty="0" smtClean="0"/>
              <a:t>What can and should your child read?</a:t>
            </a:r>
            <a:endParaRPr lang="en-GB" sz="3200" dirty="0"/>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3220" y="1606731"/>
            <a:ext cx="7619363" cy="4877546"/>
          </a:xfrm>
          <a:prstGeom prst="rect">
            <a:avLst/>
          </a:prstGeom>
        </p:spPr>
      </p:pic>
    </p:spTree>
    <p:extLst>
      <p:ext uri="{BB962C8B-B14F-4D97-AF65-F5344CB8AC3E}">
        <p14:creationId xmlns:p14="http://schemas.microsoft.com/office/powerpoint/2010/main" val="26343490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7350090" y="312278"/>
            <a:ext cx="3951313" cy="1826877"/>
          </a:xfrm>
        </p:spPr>
        <p:txBody>
          <a:bodyPr/>
          <a:lstStyle/>
          <a:p>
            <a:r>
              <a:rPr lang="en-US" b="0" noProof="0" dirty="0" smtClean="0"/>
              <a:t>Due to the lexical poverty of spoken language, most new vocabulary is acquired through reading. Adult spoken language ranks lower in word complexity than that found in children’s books. </a:t>
            </a:r>
            <a:endParaRPr lang="en-US" b="0"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7</a:t>
            </a:fld>
            <a:endParaRPr lang="en-US" noProof="0" dirty="0"/>
          </a:p>
        </p:txBody>
      </p:sp>
      <p:sp>
        <p:nvSpPr>
          <p:cNvPr id="4" name="Title 3"/>
          <p:cNvSpPr>
            <a:spLocks noGrp="1"/>
          </p:cNvSpPr>
          <p:nvPr>
            <p:ph type="title"/>
          </p:nvPr>
        </p:nvSpPr>
        <p:spPr/>
        <p:txBody>
          <a:bodyPr>
            <a:normAutofit/>
          </a:bodyPr>
          <a:lstStyle/>
          <a:p>
            <a:pPr algn="ctr"/>
            <a:r>
              <a:rPr lang="en-GB" sz="3600" dirty="0" smtClean="0"/>
              <a:t>Level of language</a:t>
            </a:r>
            <a:endParaRPr lang="en-GB" sz="3600" dirty="0"/>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31431" y="1395511"/>
            <a:ext cx="3107379" cy="5719557"/>
          </a:xfrm>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6683" y="2139155"/>
            <a:ext cx="3146847" cy="3806670"/>
          </a:xfrm>
          <a:prstGeom prst="rect">
            <a:avLst/>
          </a:prstGeom>
        </p:spPr>
      </p:pic>
    </p:spTree>
    <p:extLst>
      <p:ext uri="{BB962C8B-B14F-4D97-AF65-F5344CB8AC3E}">
        <p14:creationId xmlns:p14="http://schemas.microsoft.com/office/powerpoint/2010/main" val="1431442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8</a:t>
            </a:fld>
            <a:endParaRPr lang="en-US" noProof="0" dirty="0"/>
          </a:p>
        </p:txBody>
      </p:sp>
      <p:sp>
        <p:nvSpPr>
          <p:cNvPr id="4" name="Title 3"/>
          <p:cNvSpPr>
            <a:spLocks noGrp="1"/>
          </p:cNvSpPr>
          <p:nvPr>
            <p:ph type="title"/>
          </p:nvPr>
        </p:nvSpPr>
        <p:spPr/>
        <p:txBody>
          <a:bodyPr>
            <a:normAutofit/>
          </a:bodyPr>
          <a:lstStyle/>
          <a:p>
            <a:pPr algn="ctr"/>
            <a:r>
              <a:rPr lang="en-GB" sz="3600" dirty="0" smtClean="0"/>
              <a:t>Good websites</a:t>
            </a:r>
            <a:endParaRPr lang="en-GB" sz="3600" dirty="0"/>
          </a:p>
        </p:txBody>
      </p:sp>
      <p:sp>
        <p:nvSpPr>
          <p:cNvPr id="8" name="Footer Placeholder 1"/>
          <p:cNvSpPr>
            <a:spLocks noGrp="1"/>
          </p:cNvSpPr>
          <p:nvPr>
            <p:ph type="ftr" sz="quarter" idx="11"/>
          </p:nvPr>
        </p:nvSpPr>
        <p:spPr>
          <a:xfrm>
            <a:off x="749470" y="1789610"/>
            <a:ext cx="10414273" cy="4156213"/>
          </a:xfrm>
          <a:ln>
            <a:solidFill>
              <a:schemeClr val="tx2">
                <a:lumMod val="60000"/>
                <a:lumOff val="40000"/>
              </a:schemeClr>
            </a:solidFill>
          </a:ln>
        </p:spPr>
        <p:txBody>
          <a:bodyPr/>
          <a:lstStyle/>
          <a:p>
            <a:pPr algn="ctr"/>
            <a:r>
              <a:rPr lang="en-US" sz="2400" b="0" noProof="0" dirty="0" smtClean="0"/>
              <a:t>Kate Greenaway Medal and Carnegie Medal</a:t>
            </a:r>
          </a:p>
          <a:p>
            <a:pPr algn="ctr"/>
            <a:r>
              <a:rPr lang="en-US" sz="2400" b="0" dirty="0">
                <a:hlinkClick r:id="rId2"/>
              </a:rPr>
              <a:t>https://carnegiegreenaway.org.uk</a:t>
            </a:r>
            <a:r>
              <a:rPr lang="en-US" sz="2400" b="0" dirty="0" smtClean="0">
                <a:hlinkClick r:id="rId2"/>
              </a:rPr>
              <a:t>/</a:t>
            </a:r>
            <a:endParaRPr lang="en-US" sz="2400" b="0" dirty="0" smtClean="0"/>
          </a:p>
          <a:p>
            <a:pPr algn="ctr"/>
            <a:endParaRPr lang="en-US" sz="2400" b="0" dirty="0"/>
          </a:p>
          <a:p>
            <a:pPr algn="ctr"/>
            <a:endParaRPr lang="en-US" sz="2400" b="0" dirty="0" smtClean="0"/>
          </a:p>
          <a:p>
            <a:pPr algn="ctr"/>
            <a:endParaRPr lang="en-US" sz="2400" b="0" dirty="0" smtClean="0"/>
          </a:p>
          <a:p>
            <a:pPr algn="ctr"/>
            <a:r>
              <a:rPr lang="en-US" sz="2400" b="0" noProof="0" dirty="0" smtClean="0"/>
              <a:t>Book Trust- amazing site, book lists under categories </a:t>
            </a:r>
            <a:r>
              <a:rPr lang="en-US" sz="2400" b="0" noProof="0" dirty="0" err="1" smtClean="0"/>
              <a:t>eg</a:t>
            </a:r>
            <a:r>
              <a:rPr lang="en-US" sz="2400" b="0" noProof="0" dirty="0" smtClean="0"/>
              <a:t>. Authors from different cultures, graphic novels, books about themes, books featuring characters with disabilities etc. </a:t>
            </a:r>
          </a:p>
          <a:p>
            <a:pPr algn="ctr"/>
            <a:r>
              <a:rPr lang="en-US" sz="2400" b="0" dirty="0">
                <a:hlinkClick r:id="rId3"/>
              </a:rPr>
              <a:t>https://www.booktrust.org.uk/books-and-reading</a:t>
            </a:r>
            <a:r>
              <a:rPr lang="en-US" sz="2400" b="0" dirty="0" smtClean="0">
                <a:hlinkClick r:id="rId3"/>
              </a:rPr>
              <a:t>/</a:t>
            </a:r>
            <a:endParaRPr lang="en-US" sz="2400" b="0" dirty="0" smtClean="0"/>
          </a:p>
          <a:p>
            <a:pPr algn="ctr"/>
            <a:r>
              <a:rPr lang="en-US" sz="1800" b="0" noProof="0" dirty="0" smtClean="0"/>
              <a:t>- </a:t>
            </a:r>
          </a:p>
          <a:p>
            <a:pPr marL="285750" indent="-285750" algn="ctr">
              <a:buFontTx/>
              <a:buChar char="-"/>
            </a:pPr>
            <a:endParaRPr lang="en-US" sz="1800" b="0" noProof="0" dirty="0"/>
          </a:p>
        </p:txBody>
      </p:sp>
    </p:spTree>
    <p:extLst>
      <p:ext uri="{BB962C8B-B14F-4D97-AF65-F5344CB8AC3E}">
        <p14:creationId xmlns:p14="http://schemas.microsoft.com/office/powerpoint/2010/main" val="892739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9</a:t>
            </a:fld>
            <a:endParaRPr lang="en-US" noProof="0" dirty="0"/>
          </a:p>
        </p:txBody>
      </p:sp>
      <p:sp>
        <p:nvSpPr>
          <p:cNvPr id="4" name="Title 3"/>
          <p:cNvSpPr>
            <a:spLocks noGrp="1"/>
          </p:cNvSpPr>
          <p:nvPr>
            <p:ph type="title"/>
          </p:nvPr>
        </p:nvSpPr>
        <p:spPr/>
        <p:txBody>
          <a:bodyPr/>
          <a:lstStyle/>
          <a:p>
            <a:pPr algn="ctr"/>
            <a:r>
              <a:rPr lang="en-GB" dirty="0" smtClean="0"/>
              <a:t>High level texts</a:t>
            </a:r>
            <a:endParaRPr lang="en-GB" dirty="0"/>
          </a:p>
        </p:txBody>
      </p:sp>
      <p:sp>
        <p:nvSpPr>
          <p:cNvPr id="7" name="Footer Placeholder 1"/>
          <p:cNvSpPr txBox="1">
            <a:spLocks/>
          </p:cNvSpPr>
          <p:nvPr/>
        </p:nvSpPr>
        <p:spPr>
          <a:xfrm>
            <a:off x="1070598" y="1036865"/>
            <a:ext cx="10414273" cy="4156213"/>
          </a:xfrm>
          <a:prstGeom prst="rect">
            <a:avLst/>
          </a:prstGeom>
          <a:ln>
            <a:solidFill>
              <a:schemeClr val="tx2">
                <a:lumMod val="60000"/>
                <a:lumOff val="40000"/>
              </a:schemeClr>
            </a:solidFill>
          </a:ln>
        </p:spPr>
        <p:txBody>
          <a:bodyPr vert="horz" lIns="0" tIns="45720" rIns="91440" bIns="45720" rtlCol="0" anchor="ctr"/>
          <a:lstStyle>
            <a:defPPr>
              <a:defRPr lang="ru-RU"/>
            </a:defPPr>
            <a:lvl1pPr marL="0" algn="l" defTabSz="914400" rtl="0" eaLnBrk="1" latinLnBrk="0" hangingPunct="1">
              <a:defRPr sz="1600" b="1" kern="1200">
                <a:solidFill>
                  <a:schemeClr val="bg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0" dirty="0" smtClean="0">
                <a:latin typeface="Twinkl Cursive Looped" panose="02000000000000000000" pitchFamily="2" charset="0"/>
              </a:rPr>
              <a:t>It is also important to read to your child. This an opportunity for them to hear stories and language at a high level than they can read alone. Research  shows the hearing of texts aloud is a significant source of vocabulary acquisition.</a:t>
            </a:r>
          </a:p>
          <a:p>
            <a:pPr algn="ctr"/>
            <a:endParaRPr lang="en-US" sz="2400" b="0" dirty="0" smtClean="0">
              <a:latin typeface="Twinkl Cursive Looped" panose="02000000000000000000" pitchFamily="2" charset="0"/>
            </a:endParaRPr>
          </a:p>
          <a:p>
            <a:pPr algn="ctr"/>
            <a:r>
              <a:rPr lang="en-US" sz="2400" b="0" dirty="0" smtClean="0">
                <a:latin typeface="Twinkl Cursive Looped" panose="02000000000000000000" pitchFamily="2" charset="0"/>
              </a:rPr>
              <a:t>Use of audio books/Amazon Audible?</a:t>
            </a:r>
            <a:endParaRPr lang="en-US" sz="1800" b="0" dirty="0" smtClean="0">
              <a:latin typeface="Twinkl Cursive Looped" panose="02000000000000000000" pitchFamily="2" charset="0"/>
            </a:endParaRPr>
          </a:p>
          <a:p>
            <a:pPr marL="285750" indent="-285750" algn="ctr">
              <a:buFontTx/>
              <a:buChar char="-"/>
            </a:pPr>
            <a:endParaRPr lang="en-US" sz="1800" b="0" dirty="0"/>
          </a:p>
        </p:txBody>
      </p:sp>
      <p:pic>
        <p:nvPicPr>
          <p:cNvPr id="9" name="Picture 8"/>
          <p:cNvPicPr>
            <a:picLocks noChangeAspect="1"/>
          </p:cNvPicPr>
          <p:nvPr/>
        </p:nvPicPr>
        <p:blipFill>
          <a:blip r:embed="rId2"/>
          <a:stretch>
            <a:fillRect/>
          </a:stretch>
        </p:blipFill>
        <p:spPr>
          <a:xfrm>
            <a:off x="5139535" y="4207119"/>
            <a:ext cx="1570742" cy="2412521"/>
          </a:xfrm>
          <a:prstGeom prst="rect">
            <a:avLst/>
          </a:prstGeom>
        </p:spPr>
      </p:pic>
      <p:pic>
        <p:nvPicPr>
          <p:cNvPr id="1028" name="Picture 4" descr="The Wind in the Willows Printables, Classroom Activities, Teacher  Resources| RIF.o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9922" y="4207119"/>
            <a:ext cx="1914140" cy="24229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images-na.ssl-images-amazon.com/images/I/61ijU1lmSbL._SX478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5067" y="4207119"/>
            <a:ext cx="2326043" cy="2422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32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10</a:t>
            </a:fld>
            <a:endParaRPr lang="en-US" noProof="0" dirty="0"/>
          </a:p>
        </p:txBody>
      </p:sp>
      <p:sp>
        <p:nvSpPr>
          <p:cNvPr id="4" name="Title 3"/>
          <p:cNvSpPr>
            <a:spLocks noGrp="1"/>
          </p:cNvSpPr>
          <p:nvPr>
            <p:ph type="title"/>
          </p:nvPr>
        </p:nvSpPr>
        <p:spPr/>
        <p:txBody>
          <a:bodyPr/>
          <a:lstStyle/>
          <a:p>
            <a:pPr algn="ctr"/>
            <a:r>
              <a:rPr lang="en-GB" dirty="0" smtClean="0"/>
              <a:t>Support at home</a:t>
            </a:r>
            <a:endParaRPr lang="en-GB" dirty="0"/>
          </a:p>
        </p:txBody>
      </p:sp>
      <p:sp>
        <p:nvSpPr>
          <p:cNvPr id="5" name="Text Placeholder 4"/>
          <p:cNvSpPr>
            <a:spLocks noGrp="1"/>
          </p:cNvSpPr>
          <p:nvPr>
            <p:ph type="body" sz="quarter" idx="13"/>
          </p:nvPr>
        </p:nvSpPr>
        <p:spPr/>
        <p:txBody>
          <a:bodyPr/>
          <a:lstStyle/>
          <a:p>
            <a:endParaRPr lang="en-GB"/>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225" y="2138907"/>
            <a:ext cx="10232482" cy="4172042"/>
          </a:xfrm>
          <a:prstGeom prst="rect">
            <a:avLst/>
          </a:prstGeom>
        </p:spPr>
      </p:pic>
    </p:spTree>
    <p:extLst>
      <p:ext uri="{BB962C8B-B14F-4D97-AF65-F5344CB8AC3E}">
        <p14:creationId xmlns:p14="http://schemas.microsoft.com/office/powerpoint/2010/main" val="3835085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11</a:t>
            </a:fld>
            <a:endParaRPr lang="en-US" noProof="0" dirty="0"/>
          </a:p>
        </p:txBody>
      </p:sp>
      <p:sp>
        <p:nvSpPr>
          <p:cNvPr id="4" name="Title 3"/>
          <p:cNvSpPr>
            <a:spLocks noGrp="1"/>
          </p:cNvSpPr>
          <p:nvPr>
            <p:ph type="title"/>
          </p:nvPr>
        </p:nvSpPr>
        <p:spPr/>
        <p:txBody>
          <a:bodyPr/>
          <a:lstStyle/>
          <a:p>
            <a:pPr algn="ctr"/>
            <a:r>
              <a:rPr lang="en-GB" dirty="0" smtClean="0"/>
              <a:t>Support reading at home</a:t>
            </a:r>
            <a:endParaRPr lang="en-GB" dirty="0"/>
          </a:p>
        </p:txBody>
      </p:sp>
      <p:sp>
        <p:nvSpPr>
          <p:cNvPr id="6" name="Title 1">
            <a:extLst>
              <a:ext uri="{FF2B5EF4-FFF2-40B4-BE49-F238E27FC236}">
                <a16:creationId xmlns:a16="http://schemas.microsoft.com/office/drawing/2014/main" id="{F845AB00-1C5C-4EB0-B93F-C03AB7A9BC6F}"/>
              </a:ext>
            </a:extLst>
          </p:cNvPr>
          <p:cNvSpPr txBox="1">
            <a:spLocks/>
          </p:cNvSpPr>
          <p:nvPr/>
        </p:nvSpPr>
        <p:spPr>
          <a:xfrm>
            <a:off x="1040853" y="1948035"/>
            <a:ext cx="3181523" cy="1400284"/>
          </a:xfrm>
          <a:prstGeom prst="rect">
            <a:avLst/>
          </a:prstGeom>
          <a:solidFill>
            <a:srgbClr val="C00000"/>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pPr algn="ctr"/>
            <a:r>
              <a:rPr lang="en-GB" sz="2800" b="0" dirty="0" smtClean="0">
                <a:latin typeface="Twinkl Cursive Looped" panose="02000000000000000000" pitchFamily="2" charset="0"/>
              </a:rPr>
              <a:t>Reading regularly (at least 10-15 minutes per day)</a:t>
            </a:r>
            <a:endParaRPr lang="en-GB" sz="2800" b="0" dirty="0">
              <a:latin typeface="Twinkl Cursive Looped" panose="02000000000000000000" pitchFamily="2" charset="0"/>
            </a:endParaRPr>
          </a:p>
        </p:txBody>
      </p:sp>
      <p:sp>
        <p:nvSpPr>
          <p:cNvPr id="7" name="Title 1">
            <a:extLst>
              <a:ext uri="{FF2B5EF4-FFF2-40B4-BE49-F238E27FC236}">
                <a16:creationId xmlns:a16="http://schemas.microsoft.com/office/drawing/2014/main" id="{F845AB00-1C5C-4EB0-B93F-C03AB7A9BC6F}"/>
              </a:ext>
            </a:extLst>
          </p:cNvPr>
          <p:cNvSpPr txBox="1">
            <a:spLocks/>
          </p:cNvSpPr>
          <p:nvPr/>
        </p:nvSpPr>
        <p:spPr>
          <a:xfrm>
            <a:off x="2273893" y="4645396"/>
            <a:ext cx="3896966" cy="1482990"/>
          </a:xfrm>
          <a:prstGeom prst="rect">
            <a:avLst/>
          </a:prstGeom>
          <a:solidFill>
            <a:srgbClr val="C000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pPr algn="ctr"/>
            <a:r>
              <a:rPr lang="en-GB" sz="2800" b="0" dirty="0" smtClean="0">
                <a:latin typeface="Twinkl Cursive Looped" panose="02000000000000000000" pitchFamily="2" charset="0"/>
              </a:rPr>
              <a:t>Ensure your child has opportunities to read with adults as well as independently (no matter how confident a reader they</a:t>
            </a:r>
            <a:endParaRPr lang="en-GB" sz="2800" b="0" dirty="0">
              <a:latin typeface="Twinkl Cursive Looped" panose="02000000000000000000" pitchFamily="2" charset="0"/>
            </a:endParaRPr>
          </a:p>
        </p:txBody>
      </p:sp>
      <p:sp>
        <p:nvSpPr>
          <p:cNvPr id="8" name="Title 1">
            <a:extLst>
              <a:ext uri="{FF2B5EF4-FFF2-40B4-BE49-F238E27FC236}">
                <a16:creationId xmlns:a16="http://schemas.microsoft.com/office/drawing/2014/main" id="{F845AB00-1C5C-4EB0-B93F-C03AB7A9BC6F}"/>
              </a:ext>
            </a:extLst>
          </p:cNvPr>
          <p:cNvSpPr txBox="1">
            <a:spLocks/>
          </p:cNvSpPr>
          <p:nvPr/>
        </p:nvSpPr>
        <p:spPr>
          <a:xfrm>
            <a:off x="8404884" y="3823998"/>
            <a:ext cx="3181523" cy="1400284"/>
          </a:xfrm>
          <a:prstGeom prst="rect">
            <a:avLst/>
          </a:prstGeom>
          <a:solidFill>
            <a:srgbClr val="C00000"/>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pPr algn="ctr"/>
            <a:r>
              <a:rPr lang="en-GB" sz="2800" b="0" dirty="0" smtClean="0">
                <a:latin typeface="Twinkl Cursive Looped" panose="02000000000000000000" pitchFamily="2" charset="0"/>
              </a:rPr>
              <a:t>Find a quiet, calm and comfortable space you and your child can read in. </a:t>
            </a:r>
            <a:endParaRPr lang="en-GB" sz="2800" b="0" dirty="0">
              <a:latin typeface="Twinkl Cursive Looped" panose="02000000000000000000" pitchFamily="2" charset="0"/>
            </a:endParaRPr>
          </a:p>
        </p:txBody>
      </p:sp>
      <p:sp>
        <p:nvSpPr>
          <p:cNvPr id="9" name="Title 1">
            <a:extLst>
              <a:ext uri="{FF2B5EF4-FFF2-40B4-BE49-F238E27FC236}">
                <a16:creationId xmlns:a16="http://schemas.microsoft.com/office/drawing/2014/main" id="{F845AB00-1C5C-4EB0-B93F-C03AB7A9BC6F}"/>
              </a:ext>
            </a:extLst>
          </p:cNvPr>
          <p:cNvSpPr txBox="1">
            <a:spLocks/>
          </p:cNvSpPr>
          <p:nvPr/>
        </p:nvSpPr>
        <p:spPr>
          <a:xfrm>
            <a:off x="6814123" y="1146321"/>
            <a:ext cx="3181523" cy="1400284"/>
          </a:xfrm>
          <a:prstGeom prst="rect">
            <a:avLst/>
          </a:prstGeom>
          <a:solidFill>
            <a:srgbClr val="C00000"/>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lang="en-US" sz="4000" b="1" kern="1200">
                <a:solidFill>
                  <a:schemeClr val="bg1"/>
                </a:solidFill>
                <a:latin typeface="+mj-lt"/>
                <a:ea typeface="+mj-ea"/>
                <a:cs typeface="+mj-cs"/>
              </a:defRPr>
            </a:lvl1pPr>
          </a:lstStyle>
          <a:p>
            <a:pPr algn="ctr"/>
            <a:r>
              <a:rPr lang="en-GB" sz="2800" b="0" dirty="0" smtClean="0">
                <a:latin typeface="Twinkl Cursive Looped" panose="02000000000000000000" pitchFamily="2" charset="0"/>
              </a:rPr>
              <a:t>Read in front of your child</a:t>
            </a:r>
            <a:endParaRPr lang="en-GB" sz="2800" b="0" dirty="0">
              <a:latin typeface="Twinkl Cursive Looped" panose="02000000000000000000" pitchFamily="2" charset="0"/>
            </a:endParaRPr>
          </a:p>
        </p:txBody>
      </p:sp>
    </p:spTree>
    <p:extLst>
      <p:ext uri="{BB962C8B-B14F-4D97-AF65-F5344CB8AC3E}">
        <p14:creationId xmlns:p14="http://schemas.microsoft.com/office/powerpoint/2010/main" val="3607354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070356" y="1942690"/>
            <a:ext cx="9093387" cy="2588969"/>
          </a:xfrm>
        </p:spPr>
        <p:txBody>
          <a:bodyPr/>
          <a:lstStyle/>
          <a:p>
            <a:pPr algn="ctr"/>
            <a:r>
              <a:rPr lang="en-US" sz="2400" b="0" noProof="0" dirty="0" smtClean="0"/>
              <a:t>Remember, try to avoid a pressurized environment around reading. The following ideas might be helpful in understanding what we do in school and the skills involved in reading, but the most important thing is to </a:t>
            </a:r>
            <a:r>
              <a:rPr lang="en-US" sz="2400" b="0" i="1" noProof="0" dirty="0" smtClean="0">
                <a:solidFill>
                  <a:srgbClr val="FF0000"/>
                </a:solidFill>
                <a:effectLst>
                  <a:outerShdw blurRad="38100" dist="38100" dir="2700000" algn="tl">
                    <a:srgbClr val="000000">
                      <a:alpha val="43137"/>
                    </a:srgbClr>
                  </a:outerShdw>
                </a:effectLst>
              </a:rPr>
              <a:t>develop an enjoyment of reading</a:t>
            </a:r>
            <a:r>
              <a:rPr lang="en-US" sz="2400" b="0" noProof="0" dirty="0" smtClean="0"/>
              <a:t>. We can </a:t>
            </a:r>
            <a:r>
              <a:rPr lang="en-US" sz="2400" b="0" u="sng" noProof="0" dirty="0" smtClean="0">
                <a:solidFill>
                  <a:srgbClr val="FF0000"/>
                </a:solidFill>
                <a:effectLst>
                  <a:outerShdw blurRad="38100" dist="38100" dir="2700000" algn="tl">
                    <a:srgbClr val="000000">
                      <a:alpha val="43137"/>
                    </a:srgbClr>
                  </a:outerShdw>
                </a:effectLst>
              </a:rPr>
              <a:t>teach reading skills in school</a:t>
            </a:r>
            <a:r>
              <a:rPr lang="en-US" sz="2400" b="0" noProof="0" dirty="0" smtClean="0"/>
              <a:t>. We want your </a:t>
            </a:r>
            <a:r>
              <a:rPr lang="en-US" sz="2400" b="0" u="sng" noProof="0" dirty="0" smtClean="0">
                <a:solidFill>
                  <a:srgbClr val="FF0000"/>
                </a:solidFill>
                <a:effectLst>
                  <a:outerShdw blurRad="38100" dist="38100" dir="2700000" algn="tl">
                    <a:srgbClr val="000000">
                      <a:alpha val="43137"/>
                    </a:srgbClr>
                  </a:outerShdw>
                </a:effectLst>
              </a:rPr>
              <a:t>support in encouraging independent reading</a:t>
            </a:r>
            <a:r>
              <a:rPr lang="en-US" sz="2400" b="0" noProof="0" dirty="0" smtClean="0"/>
              <a:t> and in </a:t>
            </a:r>
            <a:r>
              <a:rPr lang="en-US" sz="2400" b="0" u="sng" noProof="0" dirty="0" smtClean="0">
                <a:solidFill>
                  <a:srgbClr val="FF0000"/>
                </a:solidFill>
                <a:effectLst>
                  <a:outerShdw blurRad="38100" dist="38100" dir="2700000" algn="tl">
                    <a:srgbClr val="000000">
                      <a:alpha val="43137"/>
                    </a:srgbClr>
                  </a:outerShdw>
                </a:effectLst>
              </a:rPr>
              <a:t>engaging in your child’s reading. </a:t>
            </a:r>
            <a:endParaRPr lang="en-US" sz="2400" b="0" u="sng" noProof="0" dirty="0">
              <a:solidFill>
                <a:srgbClr val="FF0000"/>
              </a:solidFill>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98C0CDE5-970C-4CC4-BF43-0DA127E73E82}" type="slidenum">
              <a:rPr lang="en-US" noProof="0" smtClean="0"/>
              <a:t>12</a:t>
            </a:fld>
            <a:endParaRPr lang="en-US" noProof="0" dirty="0"/>
          </a:p>
        </p:txBody>
      </p:sp>
      <p:sp>
        <p:nvSpPr>
          <p:cNvPr id="4" name="Title 3"/>
          <p:cNvSpPr>
            <a:spLocks noGrp="1"/>
          </p:cNvSpPr>
          <p:nvPr>
            <p:ph type="title"/>
          </p:nvPr>
        </p:nvSpPr>
        <p:spPr/>
        <p:txBody>
          <a:bodyPr/>
          <a:lstStyle/>
          <a:p>
            <a:pPr algn="ctr"/>
            <a:r>
              <a:rPr lang="en-GB" dirty="0"/>
              <a:t>Support reading at home</a:t>
            </a:r>
          </a:p>
        </p:txBody>
      </p:sp>
    </p:spTree>
    <p:extLst>
      <p:ext uri="{BB962C8B-B14F-4D97-AF65-F5344CB8AC3E}">
        <p14:creationId xmlns:p14="http://schemas.microsoft.com/office/powerpoint/2010/main" val="10281497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694997" y="2168436"/>
            <a:ext cx="9277803" cy="1737360"/>
          </a:xfrm>
        </p:spPr>
        <p:txBody>
          <a:bodyPr/>
          <a:lstStyle/>
          <a:p>
            <a:pPr algn="ctr"/>
            <a:r>
              <a:rPr lang="en-US" sz="2400" b="0" noProof="0" dirty="0" smtClean="0"/>
              <a:t>If it is the first time your child has read the book, look at the cover and title with them to predict what they think the book might be about. Make links to other books read with similar themes, the same characters and/ or similar authors/ illustrators. Give them time to flick through the book and read the blurb. </a:t>
            </a:r>
            <a:endParaRPr lang="en-US" sz="2400" b="0"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13</a:t>
            </a:fld>
            <a:endParaRPr lang="en-US" noProof="0" dirty="0"/>
          </a:p>
        </p:txBody>
      </p:sp>
      <p:sp>
        <p:nvSpPr>
          <p:cNvPr id="4" name="Title 3"/>
          <p:cNvSpPr>
            <a:spLocks noGrp="1"/>
          </p:cNvSpPr>
          <p:nvPr>
            <p:ph type="title"/>
          </p:nvPr>
        </p:nvSpPr>
        <p:spPr/>
        <p:txBody>
          <a:bodyPr/>
          <a:lstStyle/>
          <a:p>
            <a:pPr algn="ctr"/>
            <a:r>
              <a:rPr lang="en-GB" dirty="0" smtClean="0"/>
              <a:t>Before reading</a:t>
            </a:r>
            <a:endParaRPr lang="en-GB" dirty="0"/>
          </a:p>
        </p:txBody>
      </p:sp>
      <p:pic>
        <p:nvPicPr>
          <p:cNvPr id="2050" name="Picture 2" descr="Armistice Runner (Conkers): Amazon.co.uk: Tom Palmer, Tom Clohosy Cole, Tom  Clohosy Cole: 9781781128251: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8618" y="4131542"/>
            <a:ext cx="1595444" cy="24311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leepovers: Amazon.co.uk: Wilson, Jacqueline, Sharratt, Nick: Boo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364" y="4131541"/>
            <a:ext cx="1584012" cy="243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5888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694997" y="2168436"/>
            <a:ext cx="9277803" cy="1737360"/>
          </a:xfrm>
        </p:spPr>
        <p:txBody>
          <a:bodyPr/>
          <a:lstStyle/>
          <a:p>
            <a:pPr algn="ctr"/>
            <a:r>
              <a:rPr lang="en-US" sz="2400" b="0" noProof="0" dirty="0" smtClean="0"/>
              <a:t>Encourage children to track the words with their finger or use a reading ruler.</a:t>
            </a:r>
          </a:p>
          <a:p>
            <a:pPr algn="ctr"/>
            <a:r>
              <a:rPr lang="en-US" sz="2400" b="0" dirty="0" smtClean="0"/>
              <a:t>Help the children to </a:t>
            </a:r>
            <a:r>
              <a:rPr lang="en-US" sz="2400" b="0" i="1" dirty="0" smtClean="0"/>
              <a:t>decode</a:t>
            </a:r>
            <a:r>
              <a:rPr lang="en-US" sz="2400" b="0" dirty="0" smtClean="0"/>
              <a:t> (read) the words and ask them about the meaning of more challenging words.</a:t>
            </a:r>
          </a:p>
          <a:p>
            <a:pPr algn="ctr"/>
            <a:r>
              <a:rPr lang="en-US" sz="2400" b="0" noProof="0" dirty="0" smtClean="0"/>
              <a:t>Ask the children about the content of what they have read- who, what, where, when, why, how?</a:t>
            </a:r>
            <a:endParaRPr lang="en-US" sz="2400" b="0"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14</a:t>
            </a:fld>
            <a:endParaRPr lang="en-US" noProof="0" dirty="0"/>
          </a:p>
        </p:txBody>
      </p:sp>
      <p:sp>
        <p:nvSpPr>
          <p:cNvPr id="4" name="Title 3"/>
          <p:cNvSpPr>
            <a:spLocks noGrp="1"/>
          </p:cNvSpPr>
          <p:nvPr>
            <p:ph type="title"/>
          </p:nvPr>
        </p:nvSpPr>
        <p:spPr/>
        <p:txBody>
          <a:bodyPr/>
          <a:lstStyle/>
          <a:p>
            <a:pPr algn="ctr"/>
            <a:r>
              <a:rPr lang="en-GB" dirty="0" smtClean="0"/>
              <a:t>During reading</a:t>
            </a:r>
            <a:endParaRPr lang="en-GB" dirty="0"/>
          </a:p>
        </p:txBody>
      </p:sp>
      <p:pic>
        <p:nvPicPr>
          <p:cNvPr id="3074" name="Picture 2" descr="The Goldfish Boy: Amazon.co.uk: Thompson, Lisa, Lowery, Mike:  9781407170992: Boo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9353" y="4282337"/>
            <a:ext cx="1535289" cy="235002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images-eu.ssl-images-amazon.com/images/I/51KjwJBbPbL._SY291_BO1,204,203,200_QL40_ML2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817" y="4282337"/>
            <a:ext cx="1686986" cy="2399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925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15</a:t>
            </a:fld>
            <a:endParaRPr lang="en-US" noProof="0" dirty="0"/>
          </a:p>
        </p:txBody>
      </p:sp>
      <p:sp>
        <p:nvSpPr>
          <p:cNvPr id="4" name="Title 3"/>
          <p:cNvSpPr>
            <a:spLocks noGrp="1"/>
          </p:cNvSpPr>
          <p:nvPr>
            <p:ph type="title"/>
          </p:nvPr>
        </p:nvSpPr>
        <p:spPr/>
        <p:txBody>
          <a:bodyPr/>
          <a:lstStyle/>
          <a:p>
            <a:pPr algn="ctr"/>
            <a:r>
              <a:rPr lang="en-GB" dirty="0" smtClean="0"/>
              <a:t>During reading</a:t>
            </a:r>
            <a:endParaRPr lang="en-GB"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5815" y="1132795"/>
            <a:ext cx="3955663" cy="5528538"/>
          </a:xfrm>
          <a:prstGeom prst="rect">
            <a:avLst/>
          </a:prstGeom>
        </p:spPr>
      </p:pic>
      <p:pic>
        <p:nvPicPr>
          <p:cNvPr id="4098" name="Picture 2" descr="Pugs of the Frozen North: Amazon.co.uk: Reeve, Philip, McIntyre, Sarah:  9780192734570: Boo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4365" y="779846"/>
            <a:ext cx="1637075" cy="232568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isp: A Story of Hope: Amazon.co.uk: Fraillon, Zana, Baker Smith, Grahame:  Boo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9984" y="3253153"/>
            <a:ext cx="1591455" cy="1931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26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16</a:t>
            </a:fld>
            <a:endParaRPr lang="en-US" noProof="0" dirty="0"/>
          </a:p>
        </p:txBody>
      </p:sp>
      <p:sp>
        <p:nvSpPr>
          <p:cNvPr id="4" name="Title 3"/>
          <p:cNvSpPr>
            <a:spLocks noGrp="1"/>
          </p:cNvSpPr>
          <p:nvPr>
            <p:ph type="title"/>
          </p:nvPr>
        </p:nvSpPr>
        <p:spPr/>
        <p:txBody>
          <a:bodyPr/>
          <a:lstStyle/>
          <a:p>
            <a:pPr algn="ctr"/>
            <a:r>
              <a:rPr lang="en-GB" dirty="0" smtClean="0"/>
              <a:t>Skills of reading</a:t>
            </a:r>
            <a:endParaRPr lang="en-GB" dirty="0"/>
          </a:p>
        </p:txBody>
      </p:sp>
      <p:pic>
        <p:nvPicPr>
          <p:cNvPr id="7" name="Content Placeholder 6"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876" y="2532185"/>
            <a:ext cx="11348124" cy="2937921"/>
          </a:xfr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3028" y="9121"/>
            <a:ext cx="2122972" cy="2523064"/>
          </a:xfrm>
          <a:prstGeom prst="rect">
            <a:avLst/>
          </a:prstGeom>
        </p:spPr>
      </p:pic>
    </p:spTree>
    <p:extLst>
      <p:ext uri="{BB962C8B-B14F-4D97-AF65-F5344CB8AC3E}">
        <p14:creationId xmlns:p14="http://schemas.microsoft.com/office/powerpoint/2010/main" val="26733958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noProof="0" smtClean="0"/>
              <a:t>ADD A FOOTER</a:t>
            </a:r>
            <a:endParaRPr lang="en-US" noProof="0" dirty="0"/>
          </a:p>
        </p:txBody>
      </p:sp>
      <p:sp>
        <p:nvSpPr>
          <p:cNvPr id="3" name="Slide Number Placeholder 2"/>
          <p:cNvSpPr>
            <a:spLocks noGrp="1"/>
          </p:cNvSpPr>
          <p:nvPr>
            <p:ph type="sldNum" sz="quarter" idx="12"/>
          </p:nvPr>
        </p:nvSpPr>
        <p:spPr/>
        <p:txBody>
          <a:bodyPr/>
          <a:lstStyle/>
          <a:p>
            <a:fld id="{98C0CDE5-970C-4CC4-BF43-0DA127E73E82}" type="slidenum">
              <a:rPr lang="en-US" noProof="0" smtClean="0"/>
              <a:t>17</a:t>
            </a:fld>
            <a:endParaRPr lang="en-US" noProof="0" dirty="0"/>
          </a:p>
        </p:txBody>
      </p:sp>
      <p:sp>
        <p:nvSpPr>
          <p:cNvPr id="4" name="Title 3"/>
          <p:cNvSpPr>
            <a:spLocks noGrp="1"/>
          </p:cNvSpPr>
          <p:nvPr>
            <p:ph type="title"/>
          </p:nvPr>
        </p:nvSpPr>
        <p:spPr/>
        <p:txBody>
          <a:bodyPr/>
          <a:lstStyle/>
          <a:p>
            <a:r>
              <a:rPr lang="en-GB" dirty="0" smtClean="0"/>
              <a:t>Practice time</a:t>
            </a:r>
            <a:endParaRPr lang="en-GB" dirty="0"/>
          </a:p>
        </p:txBody>
      </p:sp>
      <p:pic>
        <p:nvPicPr>
          <p:cNvPr id="7" name="Picture 6"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1" y="2448623"/>
            <a:ext cx="5984322" cy="1683762"/>
          </a:xfrm>
          <a:prstGeom prst="rect">
            <a:avLst/>
          </a:prstGeom>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2307" y="91855"/>
            <a:ext cx="7543800" cy="6442329"/>
          </a:xfrm>
          <a:prstGeom prst="rect">
            <a:avLst/>
          </a:prstGeom>
        </p:spPr>
      </p:pic>
    </p:spTree>
    <p:extLst>
      <p:ext uri="{BB962C8B-B14F-4D97-AF65-F5344CB8AC3E}">
        <p14:creationId xmlns:p14="http://schemas.microsoft.com/office/powerpoint/2010/main" val="661087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18</a:t>
            </a:fld>
            <a:endParaRPr lang="en-US" noProof="0" dirty="0"/>
          </a:p>
        </p:txBody>
      </p:sp>
      <p:sp>
        <p:nvSpPr>
          <p:cNvPr id="4" name="Title 3"/>
          <p:cNvSpPr>
            <a:spLocks noGrp="1"/>
          </p:cNvSpPr>
          <p:nvPr>
            <p:ph type="title"/>
          </p:nvPr>
        </p:nvSpPr>
        <p:spPr/>
        <p:txBody>
          <a:bodyPr/>
          <a:lstStyle/>
          <a:p>
            <a:r>
              <a:rPr lang="en-GB" dirty="0"/>
              <a:t>Practice time</a:t>
            </a:r>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70873" y="-158262"/>
            <a:ext cx="3597322" cy="7016262"/>
          </a:xfrm>
        </p:spPr>
      </p:pic>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09968"/>
            <a:ext cx="7318690" cy="4200981"/>
          </a:xfrm>
          <a:prstGeom prst="rect">
            <a:avLst/>
          </a:prstGeom>
        </p:spPr>
      </p:pic>
    </p:spTree>
    <p:extLst>
      <p:ext uri="{BB962C8B-B14F-4D97-AF65-F5344CB8AC3E}">
        <p14:creationId xmlns:p14="http://schemas.microsoft.com/office/powerpoint/2010/main" val="3783945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D9D162-C3F3-4DA6-ACF1-E33B89535E11}"/>
              </a:ext>
            </a:extLst>
          </p:cNvPr>
          <p:cNvSpPr>
            <a:spLocks noGrp="1"/>
          </p:cNvSpPr>
          <p:nvPr>
            <p:ph type="title"/>
          </p:nvPr>
        </p:nvSpPr>
        <p:spPr/>
        <p:txBody>
          <a:bodyPr>
            <a:normAutofit fontScale="90000"/>
          </a:bodyPr>
          <a:lstStyle/>
          <a:p>
            <a:r>
              <a:rPr lang="en-US" dirty="0" smtClean="0"/>
              <a:t>Working out word meanings</a:t>
            </a:r>
            <a:endParaRPr lang="en-US" dirty="0"/>
          </a:p>
        </p:txBody>
      </p:sp>
      <p:sp>
        <p:nvSpPr>
          <p:cNvPr id="5" name="Text Placeholder 4">
            <a:extLst>
              <a:ext uri="{FF2B5EF4-FFF2-40B4-BE49-F238E27FC236}">
                <a16:creationId xmlns:a16="http://schemas.microsoft.com/office/drawing/2014/main" id="{47F58CBE-13EA-4F05-A482-DB6F4B95ACB2}"/>
              </a:ext>
            </a:extLst>
          </p:cNvPr>
          <p:cNvSpPr>
            <a:spLocks noGrp="1"/>
          </p:cNvSpPr>
          <p:nvPr>
            <p:ph type="body" idx="1"/>
          </p:nvPr>
        </p:nvSpPr>
        <p:spPr>
          <a:xfrm>
            <a:off x="222524" y="3263793"/>
            <a:ext cx="3328024" cy="1700784"/>
          </a:xfrm>
        </p:spPr>
        <p:txBody>
          <a:bodyPr tIns="180000" bIns="108000">
            <a:normAutofit/>
          </a:bodyPr>
          <a:lstStyle/>
          <a:p>
            <a:pPr algn="ctr"/>
            <a:r>
              <a:rPr lang="en-US" sz="4400" dirty="0" smtClean="0"/>
              <a:t>Challenge</a:t>
            </a:r>
            <a:endParaRPr lang="en-US" dirty="0"/>
          </a:p>
        </p:txBody>
      </p:sp>
      <p:sp>
        <p:nvSpPr>
          <p:cNvPr id="3" name="Slide Number Placeholder 2">
            <a:extLst>
              <a:ext uri="{FF2B5EF4-FFF2-40B4-BE49-F238E27FC236}">
                <a16:creationId xmlns:a16="http://schemas.microsoft.com/office/drawing/2014/main" id="{1B207A22-C237-4907-825A-3E28A7AE92A4}"/>
              </a:ext>
            </a:extLst>
          </p:cNvPr>
          <p:cNvSpPr>
            <a:spLocks noGrp="1"/>
          </p:cNvSpPr>
          <p:nvPr>
            <p:ph type="sldNum" sz="quarter" idx="12"/>
          </p:nvPr>
        </p:nvSpPr>
        <p:spPr/>
        <p:txBody>
          <a:bodyPr/>
          <a:lstStyle/>
          <a:p>
            <a:fld id="{98C0CDE5-970C-4CC4-BF43-0DA127E73E82}" type="slidenum">
              <a:rPr lang="en-US" smtClean="0"/>
              <a:t>19</a:t>
            </a:fld>
            <a:endParaRPr lang="en-US" dirty="0"/>
          </a:p>
        </p:txBody>
      </p:sp>
      <p:sp>
        <p:nvSpPr>
          <p:cNvPr id="6" name="Table Placeholder 5"/>
          <p:cNvSpPr>
            <a:spLocks noGrp="1"/>
          </p:cNvSpPr>
          <p:nvPr>
            <p:ph type="tbl" sz="quarter" idx="13"/>
          </p:nvPr>
        </p:nvSpPr>
        <p:spPr/>
      </p:sp>
      <p:pic>
        <p:nvPicPr>
          <p:cNvPr id="9" name="Picture 8"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9013" y="2108311"/>
            <a:ext cx="7834730" cy="3779915"/>
          </a:xfrm>
          <a:prstGeom prst="rect">
            <a:avLst/>
          </a:prstGeom>
        </p:spPr>
      </p:pic>
    </p:spTree>
    <p:extLst>
      <p:ext uri="{BB962C8B-B14F-4D97-AF65-F5344CB8AC3E}">
        <p14:creationId xmlns:p14="http://schemas.microsoft.com/office/powerpoint/2010/main" val="2211844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8C0CDE5-970C-4CC4-BF43-0DA127E73E82}" type="slidenum">
              <a:rPr lang="en-US" noProof="0" smtClean="0"/>
              <a:t>20</a:t>
            </a:fld>
            <a:endParaRPr lang="en-US" noProof="0" dirty="0"/>
          </a:p>
        </p:txBody>
      </p:sp>
      <p:sp>
        <p:nvSpPr>
          <p:cNvPr id="4" name="Title 3"/>
          <p:cNvSpPr>
            <a:spLocks noGrp="1"/>
          </p:cNvSpPr>
          <p:nvPr>
            <p:ph type="title"/>
          </p:nvPr>
        </p:nvSpPr>
        <p:spPr/>
        <p:txBody>
          <a:bodyPr/>
          <a:lstStyle/>
          <a:p>
            <a:pPr algn="ctr"/>
            <a:r>
              <a:rPr lang="en-GB" dirty="0" smtClean="0"/>
              <a:t>Reading skills</a:t>
            </a:r>
            <a:endParaRPr lang="en-GB"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5247" y="720745"/>
            <a:ext cx="5000754" cy="3231257"/>
          </a:xfrm>
          <a:prstGeom prst="rect">
            <a:avLst/>
          </a:prstGeom>
          <a:ln>
            <a:solidFill>
              <a:srgbClr val="7030A0"/>
            </a:solidFill>
          </a:ln>
          <a:effectLst>
            <a:outerShdw blurRad="292100" dist="139700" dir="2700000" algn="tl" rotWithShape="0">
              <a:srgbClr val="333333">
                <a:alpha val="65000"/>
              </a:srgbClr>
            </a:outerShdw>
          </a:effectLst>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8882" y="1942690"/>
            <a:ext cx="4067743" cy="3229426"/>
          </a:xfrm>
          <a:prstGeom prst="rect">
            <a:avLst/>
          </a:prstGeom>
          <a:ln>
            <a:noFill/>
          </a:ln>
          <a:effectLst>
            <a:outerShdw blurRad="292100" dist="139700" dir="2700000" algn="tl" rotWithShape="0">
              <a:srgbClr val="333333">
                <a:alpha val="65000"/>
              </a:srgbClr>
            </a:outerShdw>
          </a:effectLst>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683" y="4448389"/>
            <a:ext cx="4906060" cy="21815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39959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7" name="Google Shape;83;p3">
            <a:extLst>
              <a:ext uri="{FF2B5EF4-FFF2-40B4-BE49-F238E27FC236}">
                <a16:creationId xmlns:a16="http://schemas.microsoft.com/office/drawing/2014/main" id="{867F7171-DE28-4061-AAFF-3D7C871B5390}"/>
              </a:ext>
            </a:extLst>
          </p:cNvPr>
          <p:cNvPicPr preferRelativeResize="0"/>
          <p:nvPr/>
        </p:nvPicPr>
        <p:blipFill rotWithShape="1">
          <a:blip r:embed="rId3">
            <a:alphaModFix/>
          </a:blip>
          <a:srcRect/>
          <a:stretch/>
        </p:blipFill>
        <p:spPr>
          <a:xfrm>
            <a:off x="1735086" y="883347"/>
            <a:ext cx="4690999" cy="4686067"/>
          </a:xfrm>
          <a:prstGeom prst="rect">
            <a:avLst/>
          </a:prstGeom>
          <a:noFill/>
          <a:ln>
            <a:noFill/>
          </a:ln>
        </p:spPr>
      </p:pic>
      <p:pic>
        <p:nvPicPr>
          <p:cNvPr id="107" name="Google Shape;107;p4"/>
          <p:cNvPicPr preferRelativeResize="0"/>
          <p:nvPr/>
        </p:nvPicPr>
        <p:blipFill rotWithShape="1">
          <a:blip r:embed="rId4">
            <a:alphaModFix/>
          </a:blip>
          <a:srcRect/>
          <a:stretch/>
        </p:blipFill>
        <p:spPr>
          <a:xfrm>
            <a:off x="0" y="-134433"/>
            <a:ext cx="6096000" cy="2454400"/>
          </a:xfrm>
          <a:prstGeom prst="rect">
            <a:avLst/>
          </a:prstGeom>
          <a:noFill/>
          <a:ln>
            <a:noFill/>
          </a:ln>
        </p:spPr>
      </p:pic>
      <p:pic>
        <p:nvPicPr>
          <p:cNvPr id="108" name="Google Shape;108;p4"/>
          <p:cNvPicPr preferRelativeResize="0"/>
          <p:nvPr/>
        </p:nvPicPr>
        <p:blipFill rotWithShape="1">
          <a:blip r:embed="rId4">
            <a:alphaModFix/>
          </a:blip>
          <a:srcRect/>
          <a:stretch/>
        </p:blipFill>
        <p:spPr>
          <a:xfrm>
            <a:off x="6096000" y="-134433"/>
            <a:ext cx="6096000" cy="2454400"/>
          </a:xfrm>
          <a:prstGeom prst="rect">
            <a:avLst/>
          </a:prstGeom>
          <a:noFill/>
          <a:ln>
            <a:noFill/>
          </a:ln>
        </p:spPr>
      </p:pic>
      <p:pic>
        <p:nvPicPr>
          <p:cNvPr id="109" name="Google Shape;109;p4"/>
          <p:cNvPicPr preferRelativeResize="0"/>
          <p:nvPr/>
        </p:nvPicPr>
        <p:blipFill rotWithShape="1">
          <a:blip r:embed="rId3">
            <a:alphaModFix/>
          </a:blip>
          <a:srcRect/>
          <a:stretch/>
        </p:blipFill>
        <p:spPr>
          <a:xfrm>
            <a:off x="1763567" y="858700"/>
            <a:ext cx="4690999" cy="4686067"/>
          </a:xfrm>
          <a:prstGeom prst="rect">
            <a:avLst/>
          </a:prstGeom>
          <a:noFill/>
          <a:ln>
            <a:noFill/>
          </a:ln>
        </p:spPr>
      </p:pic>
      <p:pic>
        <p:nvPicPr>
          <p:cNvPr id="110" name="Google Shape;110;p4"/>
          <p:cNvPicPr preferRelativeResize="0"/>
          <p:nvPr/>
        </p:nvPicPr>
        <p:blipFill rotWithShape="1">
          <a:blip r:embed="rId3">
            <a:alphaModFix/>
          </a:blip>
          <a:srcRect/>
          <a:stretch/>
        </p:blipFill>
        <p:spPr>
          <a:xfrm>
            <a:off x="6603967" y="858700"/>
            <a:ext cx="4690999" cy="4686067"/>
          </a:xfrm>
          <a:prstGeom prst="rect">
            <a:avLst/>
          </a:prstGeom>
          <a:noFill/>
          <a:ln>
            <a:noFill/>
          </a:ln>
        </p:spPr>
      </p:pic>
      <p:sp>
        <p:nvSpPr>
          <p:cNvPr id="113" name="Google Shape;113;p4"/>
          <p:cNvSpPr txBox="1"/>
          <p:nvPr/>
        </p:nvSpPr>
        <p:spPr>
          <a:xfrm>
            <a:off x="2153112" y="4250797"/>
            <a:ext cx="1511600" cy="738816"/>
          </a:xfrm>
          <a:prstGeom prst="rect">
            <a:avLst/>
          </a:prstGeom>
          <a:solidFill>
            <a:srgbClr val="000000"/>
          </a:solidFill>
          <a:ln>
            <a:noFill/>
          </a:ln>
        </p:spPr>
        <p:txBody>
          <a:bodyPr spcFirstLastPara="1" wrap="square" lIns="121900" tIns="121900" rIns="121900" bIns="121900" anchor="t" anchorCtr="0">
            <a:spAutoFit/>
          </a:bodyPr>
          <a:lstStyle/>
          <a:p>
            <a:pPr algn="ctr">
              <a:buClr>
                <a:srgbClr val="000000"/>
              </a:buClr>
              <a:buSzPts val="800"/>
            </a:pPr>
            <a:r>
              <a:rPr lang="en-GB" sz="1067" dirty="0">
                <a:solidFill>
                  <a:srgbClr val="00FF00"/>
                </a:solidFill>
                <a:latin typeface="Arial"/>
                <a:ea typeface="Arial"/>
                <a:cs typeface="Arial"/>
                <a:sym typeface="Arial"/>
              </a:rPr>
              <a:t>Audiobooks on World Book Day Website </a:t>
            </a:r>
            <a:endParaRPr sz="1067" dirty="0">
              <a:solidFill>
                <a:srgbClr val="00FF00"/>
              </a:solidFill>
              <a:latin typeface="Arial"/>
              <a:ea typeface="Arial"/>
              <a:cs typeface="Arial"/>
              <a:sym typeface="Arial"/>
            </a:endParaRPr>
          </a:p>
        </p:txBody>
      </p:sp>
      <p:pic>
        <p:nvPicPr>
          <p:cNvPr id="25" name="Picture 2">
            <a:extLst>
              <a:ext uri="{FF2B5EF4-FFF2-40B4-BE49-F238E27FC236}">
                <a16:creationId xmlns:a16="http://schemas.microsoft.com/office/drawing/2014/main" id="{2A256C48-81B1-4D76-88BF-CFBE483CDBB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799" b="97990" l="9799" r="89950">
                        <a14:foregroundMark x1="56784" y1="93216" x2="56784" y2="93216"/>
                        <a14:foregroundMark x1="53266" y1="97990" x2="53266" y2="97990"/>
                        <a14:foregroundMark x1="47990" y1="64322" x2="47990" y2="64322"/>
                        <a14:foregroundMark x1="47990" y1="63317" x2="47990" y2="63317"/>
                        <a14:foregroundMark x1="48492" y1="62814" x2="48492" y2="62814"/>
                        <a14:foregroundMark x1="48492" y1="62814" x2="51005" y2="67588"/>
                        <a14:foregroundMark x1="46231" y1="60050" x2="45980" y2="67337"/>
                        <a14:foregroundMark x1="19095" y1="80402" x2="19095" y2="80402"/>
                        <a14:foregroundMark x1="34925" y1="87940" x2="34925" y2="87940"/>
                      </a14:backgroundRemoval>
                    </a14:imgEffect>
                  </a14:imgLayer>
                </a14:imgProps>
              </a:ext>
              <a:ext uri="{28A0092B-C50C-407E-A947-70E740481C1C}">
                <a14:useLocalDpi xmlns:a14="http://schemas.microsoft.com/office/drawing/2010/main" val="0"/>
              </a:ext>
            </a:extLst>
          </a:blip>
          <a:srcRect/>
          <a:stretch>
            <a:fillRect/>
          </a:stretch>
        </p:blipFill>
        <p:spPr bwMode="auto">
          <a:xfrm>
            <a:off x="9510573" y="3572541"/>
            <a:ext cx="2872828" cy="287282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Ultimate Football Series: Rashford">
            <a:hlinkClick r:id="rId7"/>
            <a:extLst>
              <a:ext uri="{FF2B5EF4-FFF2-40B4-BE49-F238E27FC236}">
                <a16:creationId xmlns:a16="http://schemas.microsoft.com/office/drawing/2014/main" id="{23445015-FB86-4E7A-BFE2-5F2D34747D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3112" y="1064540"/>
            <a:ext cx="1324691" cy="132469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 Sprinkle of Sorcery">
            <a:hlinkClick r:id="rId9"/>
            <a:extLst>
              <a:ext uri="{FF2B5EF4-FFF2-40B4-BE49-F238E27FC236}">
                <a16:creationId xmlns:a16="http://schemas.microsoft.com/office/drawing/2014/main" id="{4CEB8D68-3A60-4341-89E6-395060D4B8B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5057" t="3312" r="6441" b="3207"/>
          <a:stretch/>
        </p:blipFill>
        <p:spPr bwMode="auto">
          <a:xfrm>
            <a:off x="4638343" y="2611659"/>
            <a:ext cx="1287269" cy="138055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Running on the Roof of the World">
            <a:hlinkClick r:id="rId11"/>
            <a:extLst>
              <a:ext uri="{FF2B5EF4-FFF2-40B4-BE49-F238E27FC236}">
                <a16:creationId xmlns:a16="http://schemas.microsoft.com/office/drawing/2014/main" id="{3A6156FE-60B4-4BCD-9CB0-08C9B1EFD7C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93720" y="2611659"/>
            <a:ext cx="1324691" cy="132469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The Ship of Shadows">
            <a:hlinkClick r:id="rId13"/>
            <a:extLst>
              <a:ext uri="{FF2B5EF4-FFF2-40B4-BE49-F238E27FC236}">
                <a16:creationId xmlns:a16="http://schemas.microsoft.com/office/drawing/2014/main" id="{F833C35E-80EA-48D8-9A8D-3BDD07EB61F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85704" y="1064540"/>
            <a:ext cx="1500963" cy="150096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otel Flamingo">
            <a:hlinkClick r:id="rId15"/>
            <a:extLst>
              <a:ext uri="{FF2B5EF4-FFF2-40B4-BE49-F238E27FC236}">
                <a16:creationId xmlns:a16="http://schemas.microsoft.com/office/drawing/2014/main" id="{B0439691-B52C-4A2F-8973-A0F8D6D9E9E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95469" y="4065868"/>
            <a:ext cx="1281433" cy="128143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3FEE2DA1-C181-443F-A25F-C4FD946B88A7}"/>
              </a:ext>
            </a:extLst>
          </p:cNvPr>
          <p:cNvGrpSpPr/>
          <p:nvPr/>
        </p:nvGrpSpPr>
        <p:grpSpPr>
          <a:xfrm>
            <a:off x="6884719" y="1054879"/>
            <a:ext cx="4098016" cy="4253940"/>
            <a:chOff x="1446127" y="754585"/>
            <a:chExt cx="3073512" cy="3190455"/>
          </a:xfrm>
        </p:grpSpPr>
        <p:pic>
          <p:nvPicPr>
            <p:cNvPr id="18" name="Google Shape;87;p3">
              <a:hlinkClick r:id="rId17"/>
              <a:extLst>
                <a:ext uri="{FF2B5EF4-FFF2-40B4-BE49-F238E27FC236}">
                  <a16:creationId xmlns:a16="http://schemas.microsoft.com/office/drawing/2014/main" id="{9E81DBE0-24A9-4465-A1BD-12E7C7638DA2}"/>
                </a:ext>
              </a:extLst>
            </p:cNvPr>
            <p:cNvPicPr preferRelativeResize="0"/>
            <p:nvPr/>
          </p:nvPicPr>
          <p:blipFill rotWithShape="1">
            <a:blip r:embed="rId18">
              <a:alphaModFix/>
            </a:blip>
            <a:srcRect/>
            <a:stretch/>
          </p:blipFill>
          <p:spPr>
            <a:xfrm>
              <a:off x="1598739" y="781983"/>
              <a:ext cx="670950" cy="1029065"/>
            </a:xfrm>
            <a:prstGeom prst="rect">
              <a:avLst/>
            </a:prstGeom>
            <a:noFill/>
            <a:ln>
              <a:noFill/>
            </a:ln>
          </p:spPr>
        </p:pic>
        <p:pic>
          <p:nvPicPr>
            <p:cNvPr id="19" name="Google Shape;88;p3">
              <a:hlinkClick r:id="rId19"/>
              <a:extLst>
                <a:ext uri="{FF2B5EF4-FFF2-40B4-BE49-F238E27FC236}">
                  <a16:creationId xmlns:a16="http://schemas.microsoft.com/office/drawing/2014/main" id="{3C4A3A22-113D-475D-BDC3-5A3477C0DA13}"/>
                </a:ext>
              </a:extLst>
            </p:cNvPr>
            <p:cNvPicPr preferRelativeResize="0"/>
            <p:nvPr/>
          </p:nvPicPr>
          <p:blipFill rotWithShape="1">
            <a:blip r:embed="rId20">
              <a:alphaModFix/>
            </a:blip>
            <a:srcRect/>
            <a:stretch/>
          </p:blipFill>
          <p:spPr>
            <a:xfrm>
              <a:off x="2505989" y="754585"/>
              <a:ext cx="717750" cy="1083850"/>
            </a:xfrm>
            <a:prstGeom prst="rect">
              <a:avLst/>
            </a:prstGeom>
            <a:noFill/>
            <a:ln>
              <a:noFill/>
            </a:ln>
          </p:spPr>
        </p:pic>
        <p:pic>
          <p:nvPicPr>
            <p:cNvPr id="20" name="Google Shape;89;p3">
              <a:hlinkClick r:id="rId21"/>
              <a:extLst>
                <a:ext uri="{FF2B5EF4-FFF2-40B4-BE49-F238E27FC236}">
                  <a16:creationId xmlns:a16="http://schemas.microsoft.com/office/drawing/2014/main" id="{ED1F1068-A423-4F8B-A53F-37BB1D2EF0B4}"/>
                </a:ext>
              </a:extLst>
            </p:cNvPr>
            <p:cNvPicPr preferRelativeResize="0"/>
            <p:nvPr/>
          </p:nvPicPr>
          <p:blipFill rotWithShape="1">
            <a:blip r:embed="rId22">
              <a:alphaModFix/>
            </a:blip>
            <a:srcRect/>
            <a:stretch/>
          </p:blipFill>
          <p:spPr>
            <a:xfrm>
              <a:off x="3460039" y="807015"/>
              <a:ext cx="990988" cy="979000"/>
            </a:xfrm>
            <a:prstGeom prst="rect">
              <a:avLst/>
            </a:prstGeom>
            <a:noFill/>
            <a:ln>
              <a:noFill/>
            </a:ln>
          </p:spPr>
        </p:pic>
        <p:pic>
          <p:nvPicPr>
            <p:cNvPr id="21" name="Google Shape;90;p3">
              <a:hlinkClick r:id="rId23"/>
              <a:extLst>
                <a:ext uri="{FF2B5EF4-FFF2-40B4-BE49-F238E27FC236}">
                  <a16:creationId xmlns:a16="http://schemas.microsoft.com/office/drawing/2014/main" id="{785F98B2-AFEA-4434-AA42-84B95EC297CD}"/>
                </a:ext>
              </a:extLst>
            </p:cNvPr>
            <p:cNvPicPr preferRelativeResize="0"/>
            <p:nvPr/>
          </p:nvPicPr>
          <p:blipFill rotWithShape="1">
            <a:blip r:embed="rId24">
              <a:alphaModFix/>
            </a:blip>
            <a:srcRect b="9755"/>
            <a:stretch/>
          </p:blipFill>
          <p:spPr>
            <a:xfrm>
              <a:off x="1540364" y="1980661"/>
              <a:ext cx="717749" cy="978999"/>
            </a:xfrm>
            <a:prstGeom prst="rect">
              <a:avLst/>
            </a:prstGeom>
            <a:noFill/>
            <a:ln>
              <a:noFill/>
            </a:ln>
          </p:spPr>
        </p:pic>
        <p:pic>
          <p:nvPicPr>
            <p:cNvPr id="22" name="Google Shape;91;p3">
              <a:hlinkClick r:id="rId25"/>
              <a:extLst>
                <a:ext uri="{FF2B5EF4-FFF2-40B4-BE49-F238E27FC236}">
                  <a16:creationId xmlns:a16="http://schemas.microsoft.com/office/drawing/2014/main" id="{C17B63E6-8583-4E7B-8D98-261A5F8E1F0A}"/>
                </a:ext>
              </a:extLst>
            </p:cNvPr>
            <p:cNvPicPr preferRelativeResize="0"/>
            <p:nvPr/>
          </p:nvPicPr>
          <p:blipFill rotWithShape="1">
            <a:blip r:embed="rId26">
              <a:alphaModFix/>
            </a:blip>
            <a:srcRect/>
            <a:stretch/>
          </p:blipFill>
          <p:spPr>
            <a:xfrm>
              <a:off x="2448989" y="1971185"/>
              <a:ext cx="930250" cy="902887"/>
            </a:xfrm>
            <a:prstGeom prst="rect">
              <a:avLst/>
            </a:prstGeom>
            <a:noFill/>
            <a:ln>
              <a:noFill/>
            </a:ln>
          </p:spPr>
        </p:pic>
        <p:sp>
          <p:nvSpPr>
            <p:cNvPr id="23" name="Google Shape;93;p3">
              <a:extLst>
                <a:ext uri="{FF2B5EF4-FFF2-40B4-BE49-F238E27FC236}">
                  <a16:creationId xmlns:a16="http://schemas.microsoft.com/office/drawing/2014/main" id="{13BEE022-621C-4C80-AD84-EDE67473EB05}"/>
                </a:ext>
              </a:extLst>
            </p:cNvPr>
            <p:cNvSpPr txBox="1"/>
            <p:nvPr/>
          </p:nvSpPr>
          <p:spPr>
            <a:xfrm>
              <a:off x="1446127" y="3200346"/>
              <a:ext cx="871800" cy="677270"/>
            </a:xfrm>
            <a:prstGeom prst="rect">
              <a:avLst/>
            </a:prstGeom>
            <a:solidFill>
              <a:srgbClr val="000000"/>
            </a:solidFill>
            <a:ln>
              <a:noFill/>
            </a:ln>
          </p:spPr>
          <p:txBody>
            <a:bodyPr spcFirstLastPara="1" wrap="square" lIns="121900" tIns="121900" rIns="121900" bIns="121900" anchor="t" anchorCtr="0">
              <a:spAutoFit/>
            </a:bodyPr>
            <a:lstStyle/>
            <a:p>
              <a:pPr algn="ctr">
                <a:buClr>
                  <a:srgbClr val="000000"/>
                </a:buClr>
                <a:buSzPts val="800"/>
              </a:pPr>
              <a:r>
                <a:rPr lang="en-GB" sz="1067" dirty="0">
                  <a:solidFill>
                    <a:srgbClr val="00FF00"/>
                  </a:solidFill>
                  <a:latin typeface="Arial"/>
                  <a:ea typeface="Arial"/>
                  <a:cs typeface="Arial"/>
                  <a:sym typeface="Arial"/>
                </a:rPr>
                <a:t>Audiobooks – free for 30 days with free trial </a:t>
              </a:r>
              <a:endParaRPr sz="1067" dirty="0">
                <a:solidFill>
                  <a:srgbClr val="00FF00"/>
                </a:solidFill>
                <a:latin typeface="Arial"/>
                <a:ea typeface="Arial"/>
                <a:cs typeface="Arial"/>
                <a:sym typeface="Arial"/>
              </a:endParaRPr>
            </a:p>
          </p:txBody>
        </p:sp>
        <p:pic>
          <p:nvPicPr>
            <p:cNvPr id="24" name="Google Shape;94;p3">
              <a:hlinkClick r:id="rId27"/>
              <a:extLst>
                <a:ext uri="{FF2B5EF4-FFF2-40B4-BE49-F238E27FC236}">
                  <a16:creationId xmlns:a16="http://schemas.microsoft.com/office/drawing/2014/main" id="{B77A861A-88FE-43E6-A423-A311497E7DC5}"/>
                </a:ext>
              </a:extLst>
            </p:cNvPr>
            <p:cNvPicPr preferRelativeResize="0"/>
            <p:nvPr/>
          </p:nvPicPr>
          <p:blipFill rotWithShape="1">
            <a:blip r:embed="rId28">
              <a:alphaModFix/>
            </a:blip>
            <a:srcRect/>
            <a:stretch/>
          </p:blipFill>
          <p:spPr>
            <a:xfrm>
              <a:off x="3647839" y="2030655"/>
              <a:ext cx="871800" cy="879005"/>
            </a:xfrm>
            <a:prstGeom prst="rect">
              <a:avLst/>
            </a:prstGeom>
            <a:noFill/>
            <a:ln>
              <a:noFill/>
            </a:ln>
          </p:spPr>
        </p:pic>
        <p:pic>
          <p:nvPicPr>
            <p:cNvPr id="26" name="Google Shape;100;p3">
              <a:hlinkClick r:id="rId29"/>
              <a:extLst>
                <a:ext uri="{FF2B5EF4-FFF2-40B4-BE49-F238E27FC236}">
                  <a16:creationId xmlns:a16="http://schemas.microsoft.com/office/drawing/2014/main" id="{7979892E-0105-4C98-A45D-1C605603428D}"/>
                </a:ext>
              </a:extLst>
            </p:cNvPr>
            <p:cNvPicPr preferRelativeResize="0"/>
            <p:nvPr/>
          </p:nvPicPr>
          <p:blipFill rotWithShape="1">
            <a:blip r:embed="rId30">
              <a:alphaModFix/>
            </a:blip>
            <a:srcRect/>
            <a:stretch/>
          </p:blipFill>
          <p:spPr>
            <a:xfrm>
              <a:off x="2486914" y="3185951"/>
              <a:ext cx="854400" cy="759089"/>
            </a:xfrm>
            <a:prstGeom prst="rect">
              <a:avLst/>
            </a:prstGeom>
            <a:noFill/>
            <a:ln>
              <a:noFill/>
            </a:ln>
          </p:spPr>
        </p:pic>
      </p:grpSp>
    </p:spTree>
    <p:extLst>
      <p:ext uri="{BB962C8B-B14F-4D97-AF65-F5344CB8AC3E}">
        <p14:creationId xmlns:p14="http://schemas.microsoft.com/office/powerpoint/2010/main" val="29441060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oy Carrying Red Backpack">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rotWithShape="1">
          <a:blip r:embed="rId2"/>
          <a:srcRect l="17932" t="26156" r="14038" b="34430"/>
          <a:stretch/>
        </p:blipFill>
        <p:spPr>
          <a:xfrm>
            <a:off x="-1600" y="1096296"/>
            <a:ext cx="6052552" cy="5259842"/>
          </a:xfrm>
        </p:spPr>
      </p:pic>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dirty="0"/>
              <a:t>Thank You!</a:t>
            </a:r>
            <a:endParaRPr lang="ru-RU" dirty="0"/>
          </a:p>
        </p:txBody>
      </p:sp>
      <p:sp>
        <p:nvSpPr>
          <p:cNvPr id="4" name="Text Placeholder 3">
            <a:extLst>
              <a:ext uri="{FF2B5EF4-FFF2-40B4-BE49-F238E27FC236}">
                <a16:creationId xmlns:a16="http://schemas.microsoft.com/office/drawing/2014/main" id="{F155FC3B-DD33-4B9A-A5EB-A2301786CE4E}"/>
              </a:ext>
            </a:extLst>
          </p:cNvPr>
          <p:cNvSpPr>
            <a:spLocks noGrp="1"/>
          </p:cNvSpPr>
          <p:nvPr>
            <p:ph type="body" sz="quarter" idx="14"/>
          </p:nvPr>
        </p:nvSpPr>
        <p:spPr/>
        <p:txBody>
          <a:bodyPr/>
          <a:lstStyle/>
          <a:p>
            <a:r>
              <a:rPr lang="en-US" dirty="0" err="1" smtClean="0"/>
              <a:t>Mr</a:t>
            </a:r>
            <a:r>
              <a:rPr lang="en-US" dirty="0" smtClean="0"/>
              <a:t> Parmenter</a:t>
            </a:r>
            <a:endParaRPr lang="ru-RU" dirty="0"/>
          </a:p>
        </p:txBody>
      </p:sp>
    </p:spTree>
    <p:extLst>
      <p:ext uri="{BB962C8B-B14F-4D97-AF65-F5344CB8AC3E}">
        <p14:creationId xmlns:p14="http://schemas.microsoft.com/office/powerpoint/2010/main" val="19233315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4E2D03-4971-40C6-9798-67DD10EB96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F6C8FF-3D90-457B-9108-406F928CD7CB}">
  <ds:schemaRefs>
    <ds:schemaRef ds:uri="http://schemas.openxmlformats.org/package/2006/metadata/core-properties"/>
    <ds:schemaRef ds:uri="16c05727-aa75-4e4a-9b5f-8a80a116589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71af3243-3dd4-4a8d-8c0d-dd76da1f02a5"/>
    <ds:schemaRef ds:uri="http://www.w3.org/XML/1998/namespace"/>
  </ds:schemaRefs>
</ds:datastoreItem>
</file>

<file path=customXml/itemProps3.xml><?xml version="1.0" encoding="utf-8"?>
<ds:datastoreItem xmlns:ds="http://schemas.openxmlformats.org/officeDocument/2006/customXml" ds:itemID="{C5EE5440-5A1F-438E-9118-BE5E33F972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Elementary school presentation</Template>
  <TotalTime>0</TotalTime>
  <Words>743</Words>
  <Application>Microsoft Office PowerPoint</Application>
  <PresentationFormat>Widescreen</PresentationFormat>
  <Paragraphs>84</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Comic Sans MS</vt:lpstr>
      <vt:lpstr>Franklin Gothic Book</vt:lpstr>
      <vt:lpstr>Twinkl Cursive Looped</vt:lpstr>
      <vt:lpstr>Office Theme</vt:lpstr>
      <vt:lpstr>Reading Workshop</vt:lpstr>
      <vt:lpstr>The Workshop Aims</vt:lpstr>
      <vt:lpstr>Statistics</vt:lpstr>
      <vt:lpstr>Research</vt:lpstr>
      <vt:lpstr>Research</vt:lpstr>
      <vt:lpstr>What can and should your child read?</vt:lpstr>
      <vt:lpstr>Level of language</vt:lpstr>
      <vt:lpstr>Good websites</vt:lpstr>
      <vt:lpstr>High level texts</vt:lpstr>
      <vt:lpstr>Support at home</vt:lpstr>
      <vt:lpstr>Support reading at home</vt:lpstr>
      <vt:lpstr>Support reading at home</vt:lpstr>
      <vt:lpstr>Before reading</vt:lpstr>
      <vt:lpstr>During reading</vt:lpstr>
      <vt:lpstr>During reading</vt:lpstr>
      <vt:lpstr>Skills of reading</vt:lpstr>
      <vt:lpstr>Practice time</vt:lpstr>
      <vt:lpstr>Practice time</vt:lpstr>
      <vt:lpstr>Working out word meanings</vt:lpstr>
      <vt:lpstr>Reading skills</vt:lpstr>
      <vt:lpstr>PowerPoint Presentation</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2021-02-28T20:57:44Z</dcterms:created>
  <dcterms:modified xsi:type="dcterms:W3CDTF">2021-03-11T13:34:08Z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